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4" r:id="rId11"/>
    <p:sldId id="265" r:id="rId12"/>
    <p:sldId id="266" r:id="rId13"/>
    <p:sldId id="267" r:id="rId14"/>
    <p:sldId id="268" r:id="rId15"/>
    <p:sldId id="274" r:id="rId16"/>
    <p:sldId id="275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59"/>
  </p:normalViewPr>
  <p:slideViewPr>
    <p:cSldViewPr snapToGrid="0" snapToObjects="1">
      <p:cViewPr varScale="1">
        <p:scale>
          <a:sx n="146" d="100"/>
          <a:sy n="146" d="100"/>
        </p:scale>
        <p:origin x="10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0879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Series intro card — reusable across all videos (~5 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8:30 — R² from the top of the paths table. Judge against field norms, not cutoffs.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10:30 — f²: how much R² drops if the predictor is deleted. 0.02/0.15/0.35.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12:30 concept — R² is in-sample explanation; prediction is out-of-sample. 10x10 CV, seeded.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12:30 results — CUSL indicators; PLS beats LM on 9/10 indicators overall.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16:00 — competence does nothing for loyalty directly; likeability carries it. Tease mediation.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17:00 habit banner #8 (45 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17:45 wrap — five-step recap; next video: mediation.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End card (~15 s) — Next video: Mediation — why competence matters after all. Subscribe so you don't miss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0:00 cold open. Narration: do the paths hold up — and can the model predict? Five steps, under 20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0:15 title card.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0:30 — read the outcomes aloud.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2:30 — the five steps, in order. Explanation first, prediction fifth.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3:00 threshold card — same VIF logic as video 2, one level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3:00 results — vif_antecedents. QUAL at 3.49 is the one to mention in a paper.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5:00 results — 13 paths, 4 n.s. Hold COMP-&gt;CUSL for the headline at 16:00.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5:00 habit banner #3 (30 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-365760" y="53035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iamond 2"/>
          <p:cNvSpPr/>
          <p:nvPr/>
        </p:nvSpPr>
        <p:spPr>
          <a:xfrm>
            <a:off x="-365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iamond 3"/>
          <p:cNvSpPr/>
          <p:nvPr/>
        </p:nvSpPr>
        <p:spPr>
          <a:xfrm>
            <a:off x="292607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Diamond 4"/>
          <p:cNvSpPr/>
          <p:nvPr/>
        </p:nvSpPr>
        <p:spPr>
          <a:xfrm>
            <a:off x="62179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Diamond 5"/>
          <p:cNvSpPr/>
          <p:nvPr/>
        </p:nvSpPr>
        <p:spPr>
          <a:xfrm>
            <a:off x="9509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Diamond 6"/>
          <p:cNvSpPr/>
          <p:nvPr/>
        </p:nvSpPr>
        <p:spPr>
          <a:xfrm>
            <a:off x="1280160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Diamond 7"/>
          <p:cNvSpPr/>
          <p:nvPr/>
        </p:nvSpPr>
        <p:spPr>
          <a:xfrm>
            <a:off x="1609344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iamond 8"/>
          <p:cNvSpPr/>
          <p:nvPr/>
        </p:nvSpPr>
        <p:spPr>
          <a:xfrm>
            <a:off x="1938528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iamond 9"/>
          <p:cNvSpPr/>
          <p:nvPr/>
        </p:nvSpPr>
        <p:spPr>
          <a:xfrm>
            <a:off x="226771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Diamond 10"/>
          <p:cNvSpPr/>
          <p:nvPr/>
        </p:nvSpPr>
        <p:spPr>
          <a:xfrm>
            <a:off x="259689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Diamond 11"/>
          <p:cNvSpPr/>
          <p:nvPr/>
        </p:nvSpPr>
        <p:spPr>
          <a:xfrm>
            <a:off x="-2011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Diamond 12"/>
          <p:cNvSpPr/>
          <p:nvPr/>
        </p:nvSpPr>
        <p:spPr>
          <a:xfrm>
            <a:off x="128015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iamond 13"/>
          <p:cNvSpPr/>
          <p:nvPr/>
        </p:nvSpPr>
        <p:spPr>
          <a:xfrm>
            <a:off x="457199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iamond 14"/>
          <p:cNvSpPr/>
          <p:nvPr/>
        </p:nvSpPr>
        <p:spPr>
          <a:xfrm>
            <a:off x="786384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iamond 15"/>
          <p:cNvSpPr/>
          <p:nvPr/>
        </p:nvSpPr>
        <p:spPr>
          <a:xfrm>
            <a:off x="11155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Diamond 16"/>
          <p:cNvSpPr/>
          <p:nvPr/>
        </p:nvSpPr>
        <p:spPr>
          <a:xfrm>
            <a:off x="1444751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Diamond 17"/>
          <p:cNvSpPr/>
          <p:nvPr/>
        </p:nvSpPr>
        <p:spPr>
          <a:xfrm>
            <a:off x="1773936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Diamond 18"/>
          <p:cNvSpPr/>
          <p:nvPr/>
        </p:nvSpPr>
        <p:spPr>
          <a:xfrm>
            <a:off x="2103120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Diamond 19"/>
          <p:cNvSpPr/>
          <p:nvPr/>
        </p:nvSpPr>
        <p:spPr>
          <a:xfrm>
            <a:off x="2432303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Diamond 20"/>
          <p:cNvSpPr/>
          <p:nvPr/>
        </p:nvSpPr>
        <p:spPr>
          <a:xfrm>
            <a:off x="2761487" y="547469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iamond 21"/>
          <p:cNvSpPr/>
          <p:nvPr/>
        </p:nvSpPr>
        <p:spPr>
          <a:xfrm>
            <a:off x="-3657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iamond 22"/>
          <p:cNvSpPr/>
          <p:nvPr/>
        </p:nvSpPr>
        <p:spPr>
          <a:xfrm>
            <a:off x="-365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iamond 23"/>
          <p:cNvSpPr/>
          <p:nvPr/>
        </p:nvSpPr>
        <p:spPr>
          <a:xfrm>
            <a:off x="292607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Diamond 24"/>
          <p:cNvSpPr/>
          <p:nvPr/>
        </p:nvSpPr>
        <p:spPr>
          <a:xfrm>
            <a:off x="62179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Diamond 25"/>
          <p:cNvSpPr/>
          <p:nvPr/>
        </p:nvSpPr>
        <p:spPr>
          <a:xfrm>
            <a:off x="9509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iamond 26"/>
          <p:cNvSpPr/>
          <p:nvPr/>
        </p:nvSpPr>
        <p:spPr>
          <a:xfrm>
            <a:off x="12801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Diamond 27"/>
          <p:cNvSpPr/>
          <p:nvPr/>
        </p:nvSpPr>
        <p:spPr>
          <a:xfrm>
            <a:off x="1609344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iamond 28"/>
          <p:cNvSpPr/>
          <p:nvPr/>
        </p:nvSpPr>
        <p:spPr>
          <a:xfrm>
            <a:off x="1938528" y="564587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Diamond 29"/>
          <p:cNvSpPr/>
          <p:nvPr/>
        </p:nvSpPr>
        <p:spPr>
          <a:xfrm>
            <a:off x="226771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iamond 30"/>
          <p:cNvSpPr/>
          <p:nvPr/>
        </p:nvSpPr>
        <p:spPr>
          <a:xfrm>
            <a:off x="259689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Diamond 31"/>
          <p:cNvSpPr/>
          <p:nvPr/>
        </p:nvSpPr>
        <p:spPr>
          <a:xfrm>
            <a:off x="-2011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iamond 32"/>
          <p:cNvSpPr/>
          <p:nvPr/>
        </p:nvSpPr>
        <p:spPr>
          <a:xfrm>
            <a:off x="128015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Diamond 33"/>
          <p:cNvSpPr/>
          <p:nvPr/>
        </p:nvSpPr>
        <p:spPr>
          <a:xfrm>
            <a:off x="457199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iamond 34"/>
          <p:cNvSpPr/>
          <p:nvPr/>
        </p:nvSpPr>
        <p:spPr>
          <a:xfrm>
            <a:off x="786384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Diamond 35"/>
          <p:cNvSpPr/>
          <p:nvPr/>
        </p:nvSpPr>
        <p:spPr>
          <a:xfrm>
            <a:off x="11155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Diamond 36"/>
          <p:cNvSpPr/>
          <p:nvPr/>
        </p:nvSpPr>
        <p:spPr>
          <a:xfrm>
            <a:off x="1444751" y="581704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Diamond 37"/>
          <p:cNvSpPr/>
          <p:nvPr/>
        </p:nvSpPr>
        <p:spPr>
          <a:xfrm>
            <a:off x="1773936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Diamond 38"/>
          <p:cNvSpPr/>
          <p:nvPr/>
        </p:nvSpPr>
        <p:spPr>
          <a:xfrm>
            <a:off x="2103120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Diamond 39"/>
          <p:cNvSpPr/>
          <p:nvPr/>
        </p:nvSpPr>
        <p:spPr>
          <a:xfrm>
            <a:off x="2432303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Diamond 40"/>
          <p:cNvSpPr/>
          <p:nvPr/>
        </p:nvSpPr>
        <p:spPr>
          <a:xfrm>
            <a:off x="2761487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Diamond 41"/>
          <p:cNvSpPr/>
          <p:nvPr/>
        </p:nvSpPr>
        <p:spPr>
          <a:xfrm>
            <a:off x="-3657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Diamond 42"/>
          <p:cNvSpPr/>
          <p:nvPr/>
        </p:nvSpPr>
        <p:spPr>
          <a:xfrm>
            <a:off x="-365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Diamond 43"/>
          <p:cNvSpPr/>
          <p:nvPr/>
        </p:nvSpPr>
        <p:spPr>
          <a:xfrm>
            <a:off x="292607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Diamond 44"/>
          <p:cNvSpPr/>
          <p:nvPr/>
        </p:nvSpPr>
        <p:spPr>
          <a:xfrm>
            <a:off x="621792" y="598822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Diamond 45"/>
          <p:cNvSpPr/>
          <p:nvPr/>
        </p:nvSpPr>
        <p:spPr>
          <a:xfrm>
            <a:off x="9509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Diamond 46"/>
          <p:cNvSpPr/>
          <p:nvPr/>
        </p:nvSpPr>
        <p:spPr>
          <a:xfrm>
            <a:off x="12801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Diamond 47"/>
          <p:cNvSpPr/>
          <p:nvPr/>
        </p:nvSpPr>
        <p:spPr>
          <a:xfrm>
            <a:off x="1609344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Diamond 48"/>
          <p:cNvSpPr/>
          <p:nvPr/>
        </p:nvSpPr>
        <p:spPr>
          <a:xfrm>
            <a:off x="1938528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Diamond 49"/>
          <p:cNvSpPr/>
          <p:nvPr/>
        </p:nvSpPr>
        <p:spPr>
          <a:xfrm>
            <a:off x="2267712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Diamond 50"/>
          <p:cNvSpPr/>
          <p:nvPr/>
        </p:nvSpPr>
        <p:spPr>
          <a:xfrm>
            <a:off x="259689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Diamond 51"/>
          <p:cNvSpPr/>
          <p:nvPr/>
        </p:nvSpPr>
        <p:spPr>
          <a:xfrm>
            <a:off x="-2011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Diamond 52"/>
          <p:cNvSpPr/>
          <p:nvPr/>
        </p:nvSpPr>
        <p:spPr>
          <a:xfrm>
            <a:off x="128015" y="615939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Diamond 53"/>
          <p:cNvSpPr/>
          <p:nvPr/>
        </p:nvSpPr>
        <p:spPr>
          <a:xfrm>
            <a:off x="457199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Diamond 54"/>
          <p:cNvSpPr/>
          <p:nvPr/>
        </p:nvSpPr>
        <p:spPr>
          <a:xfrm>
            <a:off x="786384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Diamond 55"/>
          <p:cNvSpPr/>
          <p:nvPr/>
        </p:nvSpPr>
        <p:spPr>
          <a:xfrm>
            <a:off x="11155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Diamond 56"/>
          <p:cNvSpPr/>
          <p:nvPr/>
        </p:nvSpPr>
        <p:spPr>
          <a:xfrm>
            <a:off x="1444751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Diamond 57"/>
          <p:cNvSpPr/>
          <p:nvPr/>
        </p:nvSpPr>
        <p:spPr>
          <a:xfrm>
            <a:off x="1773936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Diamond 58"/>
          <p:cNvSpPr/>
          <p:nvPr/>
        </p:nvSpPr>
        <p:spPr>
          <a:xfrm>
            <a:off x="2103120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Diamond 59"/>
          <p:cNvSpPr/>
          <p:nvPr/>
        </p:nvSpPr>
        <p:spPr>
          <a:xfrm>
            <a:off x="2432303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Diamond 60"/>
          <p:cNvSpPr/>
          <p:nvPr/>
        </p:nvSpPr>
        <p:spPr>
          <a:xfrm>
            <a:off x="2761487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2" name="Picture 61" descr="plssemr_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513" y="1234440"/>
            <a:ext cx="2791782" cy="4206240"/>
          </a:xfrm>
          <a:prstGeom prst="rect">
            <a:avLst/>
          </a:prstGeom>
          <a:ln w="12700">
            <a:solidFill>
              <a:srgbClr val="C5D0E0"/>
            </a:solidFill>
          </a:ln>
          <a:effectLst/>
        </p:spPr>
      </p:pic>
      <p:sp>
        <p:nvSpPr>
          <p:cNvPr id="63" name="Diamond 62"/>
          <p:cNvSpPr/>
          <p:nvPr/>
        </p:nvSpPr>
        <p:spPr>
          <a:xfrm>
            <a:off x="841248" y="1810512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1170432" y="1737360"/>
            <a:ext cx="73152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SEMINR WITH NICK DANKS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2240280"/>
            <a:ext cx="731520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400" b="1" i="0">
                <a:solidFill>
                  <a:srgbClr val="1B2A5E"/>
                </a:solidFill>
                <a:latin typeface="Helvetica Neue"/>
              </a:rPr>
              <a:t>PLS-SEM with R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3520440"/>
            <a:ext cx="731520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Companion to </a:t>
            </a:r>
            <a:r>
              <a:rPr sz="1900" b="0" i="1">
                <a:solidFill>
                  <a:srgbClr val="51607A"/>
                </a:solidFill>
                <a:latin typeface="Helvetica Neue"/>
              </a:rPr>
              <a:t>PLS-SEM Using R</a:t>
            </a:r>
          </a:p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Hair, Hult, Ringle, Sarstedt, Danks &amp; Adler (2026)</a:t>
            </a:r>
          </a:p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25000"/>
              </a:lnSpc>
            </a:pPr>
            <a:r>
              <a:rPr sz="1900" b="1" i="0">
                <a:solidFill>
                  <a:srgbClr val="1D4F91"/>
                </a:solidFill>
                <a:latin typeface="Helvetica Neue"/>
              </a:rPr>
              <a:t>Open access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 / 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 dirty="0">
                <a:solidFill>
                  <a:srgbClr val="B45309"/>
                </a:solidFill>
                <a:latin typeface="Helvetica Neue"/>
              </a:rPr>
              <a:t>R HABIT </a:t>
            </a:r>
            <a:r>
              <a:rPr lang="en-US" sz="1600" b="1" i="0" spc="350" dirty="0">
                <a:solidFill>
                  <a:srgbClr val="B45309"/>
                </a:solidFill>
                <a:latin typeface="Helvetica Neue"/>
              </a:rPr>
              <a:t>5</a:t>
            </a:r>
            <a:r>
              <a:rPr sz="1600" b="1" i="0" spc="350" dirty="0">
                <a:solidFill>
                  <a:srgbClr val="B45309"/>
                </a:solidFill>
                <a:latin typeface="Helvetica Neue"/>
              </a:rPr>
              <a:t> OF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37360"/>
            <a:ext cx="9262872" cy="3977639"/>
          </a:xfrm>
          <a:prstGeom prst="roundRect">
            <a:avLst>
              <a:gd name="adj" fmla="val 5500"/>
            </a:avLst>
          </a:prstGeom>
          <a:solidFill>
            <a:srgbClr val="FDF4DF"/>
          </a:solidFill>
          <a:ln w="12700">
            <a:solidFill>
              <a:srgbClr val="ECDA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965960" y="2194560"/>
            <a:ext cx="777240" cy="777240"/>
          </a:xfrm>
          <a:prstGeom prst="ellipse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000" b="1" i="0" dirty="0">
                <a:solidFill>
                  <a:srgbClr val="1B2A5E"/>
                </a:solidFill>
                <a:latin typeface="Helvetica Neue"/>
              </a:rPr>
              <a:t>5</a:t>
            </a:r>
            <a:endParaRPr sz="3000" b="1" i="0" dirty="0">
              <a:solidFill>
                <a:srgbClr val="1B2A5E"/>
              </a:solidFill>
              <a:latin typeface="Helvetica Neue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3240" y="2352347"/>
            <a:ext cx="7223760" cy="46166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3000" b="1" i="0" dirty="0">
                <a:solidFill>
                  <a:srgbClr val="1B2A5E"/>
                </a:solidFill>
                <a:latin typeface="Helvetica Neue"/>
              </a:rPr>
              <a:t>Never share the R Output directly</a:t>
            </a:r>
            <a:endParaRPr sz="3000" b="1" i="0" dirty="0">
              <a:solidFill>
                <a:srgbClr val="0F3D73"/>
              </a:solidFill>
              <a:latin typeface="Menl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3240" y="3246120"/>
            <a:ext cx="7223760" cy="1614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lang="en-US" sz="2000" b="0" i="0" dirty="0">
                <a:solidFill>
                  <a:srgbClr val="1A2740"/>
                </a:solidFill>
                <a:latin typeface="Helvetica Neue"/>
              </a:rPr>
              <a:t>R plots and figures are generally low </a:t>
            </a:r>
            <a:r>
              <a:rPr lang="en-US" sz="2000" dirty="0">
                <a:solidFill>
                  <a:srgbClr val="1A2740"/>
                </a:solidFill>
                <a:latin typeface="Helvetica Neue"/>
              </a:rPr>
              <a:t>grade and statistical in nature. </a:t>
            </a:r>
          </a:p>
          <a:p>
            <a:pPr algn="l">
              <a:lnSpc>
                <a:spcPct val="135000"/>
              </a:lnSpc>
            </a:pPr>
            <a:r>
              <a:rPr lang="en-US" sz="2000" dirty="0">
                <a:solidFill>
                  <a:srgbClr val="1A2740"/>
                </a:solidFill>
                <a:latin typeface="Helvetica Neue"/>
              </a:rPr>
              <a:t>Rather hand craft and convert to tables in docx or ppt.</a:t>
            </a:r>
          </a:p>
          <a:p>
            <a:pPr algn="l">
              <a:lnSpc>
                <a:spcPct val="135000"/>
              </a:lnSpc>
            </a:pPr>
            <a:r>
              <a:rPr lang="en-US" sz="2000" dirty="0">
                <a:solidFill>
                  <a:srgbClr val="1A2740"/>
                </a:solidFill>
                <a:latin typeface="Helvetica Neue"/>
              </a:rPr>
              <a:t>Use </a:t>
            </a:r>
            <a:r>
              <a:rPr lang="en-US" sz="2000" b="1" dirty="0">
                <a:solidFill>
                  <a:srgbClr val="1A2740"/>
                </a:solidFill>
                <a:latin typeface="Helvetica Neue"/>
              </a:rPr>
              <a:t>bolding</a:t>
            </a:r>
            <a:r>
              <a:rPr lang="en-US" sz="2000" dirty="0">
                <a:solidFill>
                  <a:srgbClr val="1A2740"/>
                </a:solidFill>
                <a:latin typeface="Helvetica Neue"/>
              </a:rPr>
              <a:t>, </a:t>
            </a:r>
            <a:r>
              <a:rPr lang="en-US" sz="2000" dirty="0">
                <a:solidFill>
                  <a:srgbClr val="1A274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fonts</a:t>
            </a:r>
            <a:r>
              <a:rPr lang="en-US" sz="2000" dirty="0">
                <a:solidFill>
                  <a:srgbClr val="1A2740"/>
                </a:solidFill>
                <a:latin typeface="Helvetica Neue"/>
              </a:rPr>
              <a:t>, </a:t>
            </a:r>
            <a:r>
              <a:rPr lang="en-US" sz="2000" i="1" dirty="0">
                <a:solidFill>
                  <a:srgbClr val="1A2740"/>
                </a:solidFill>
                <a:latin typeface="Helvetica Neue"/>
              </a:rPr>
              <a:t>accents</a:t>
            </a:r>
            <a:r>
              <a:rPr lang="en-US" sz="2000" dirty="0">
                <a:solidFill>
                  <a:srgbClr val="1A2740"/>
                </a:solidFill>
                <a:latin typeface="Helvetica Neue"/>
              </a:rPr>
              <a:t>, </a:t>
            </a:r>
            <a:r>
              <a:rPr lang="en-US" sz="2000" u="sng" dirty="0">
                <a:solidFill>
                  <a:srgbClr val="1A2740"/>
                </a:solidFill>
                <a:latin typeface="Helvetica Neue"/>
              </a:rPr>
              <a:t>underline</a:t>
            </a:r>
            <a:r>
              <a:rPr lang="en-US" sz="2000" dirty="0">
                <a:solidFill>
                  <a:srgbClr val="1A2740"/>
                </a:solidFill>
                <a:latin typeface="Helvetica Neue"/>
              </a:rPr>
              <a:t>  to draw focus</a:t>
            </a:r>
            <a:endParaRPr sz="2000" b="0" i="0" dirty="0">
              <a:solidFill>
                <a:srgbClr val="1A2740"/>
              </a:solidFill>
              <a:latin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10 / 20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STEP 3 · EXPLANATORY POWER (R²)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60120" y="1920240"/>
            <a:ext cx="2377440" cy="20116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325880" y="2286000"/>
            <a:ext cx="164592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COMP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000" b="1" i="0">
                <a:solidFill>
                  <a:srgbClr val="1B2A5E"/>
                </a:solidFill>
                <a:latin typeface="Helvetica Neue"/>
              </a:rPr>
              <a:t>0.631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38728" y="1920240"/>
            <a:ext cx="2377440" cy="20116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904488" y="2286000"/>
            <a:ext cx="164592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LIKE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000" b="1" i="0">
                <a:solidFill>
                  <a:srgbClr val="1B2A5E"/>
                </a:solidFill>
                <a:latin typeface="Helvetica Neue"/>
              </a:rPr>
              <a:t>0.558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17336" y="1920240"/>
            <a:ext cx="2377440" cy="20116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83096" y="2286000"/>
            <a:ext cx="164592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CUSA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000" b="1" i="0">
                <a:solidFill>
                  <a:srgbClr val="1B2A5E"/>
                </a:solidFill>
                <a:latin typeface="Helvetica Neue"/>
              </a:rPr>
              <a:t>0.292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695944" y="1920240"/>
            <a:ext cx="2377440" cy="20116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061704" y="2286000"/>
            <a:ext cx="164592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CUSL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000" b="1" i="0">
                <a:solidFill>
                  <a:srgbClr val="1B2A5E"/>
                </a:solidFill>
                <a:latin typeface="Helvetica Neue"/>
              </a:rPr>
              <a:t>0.562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4434840"/>
            <a:ext cx="9262872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40000"/>
              </a:lnSpc>
            </a:pPr>
            <a:r>
              <a:rPr sz="1900" b="0" i="0">
                <a:solidFill>
                  <a:srgbClr val="1A2740"/>
                </a:solidFill>
                <a:latin typeface="Helvetica Neue"/>
              </a:rPr>
              <a:t>Substantial for a behavioral model — except CUSA, predicted by only two constructs.</a:t>
            </a:r>
          </a:p>
          <a:p>
            <a:pPr algn="ctr">
              <a:lnSpc>
                <a:spcPct val="140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Interpret R² against your field's norms, not arbitrary cutoffs.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11 / 20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STEP 4 · EFFECT SIZES (F²)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63927" y="1554480"/>
          <a:ext cx="7863840" cy="38039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PATH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F²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READING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CUSA → 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0.403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large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CUSA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0.159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medium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QUAL → COMP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0.144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close to medium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CUSL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0.138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close to medium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QUAL → LIKE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0.094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small–medium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PERF → COMP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0.076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small–medium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CUSA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0.018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below small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53212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 i="0">
                <a:solidFill>
                  <a:srgbClr val="51607A"/>
                </a:solidFill>
                <a:latin typeface="Helvetica Neue"/>
              </a:rPr>
              <a:t>Thresholds 0.02 / 0.15 / 0.35 (Cohen). Report f² next to every path — significance says whether, f² says how much.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12 / 20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STEP 5 · PREDICTIVE POWER (PLSPREDICT)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37360"/>
            <a:ext cx="9262872" cy="356616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103120" y="2606087"/>
            <a:ext cx="8046720" cy="182870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40000"/>
              </a:lnSpc>
            </a:pPr>
            <a:r>
              <a:rPr sz="2400" b="0" i="0" dirty="0">
                <a:solidFill>
                  <a:srgbClr val="1A2740"/>
                </a:solidFill>
                <a:latin typeface="Helvetica Neue"/>
              </a:rPr>
              <a:t>R² is explanation </a:t>
            </a:r>
            <a:r>
              <a:rPr sz="2400" b="0" i="1" dirty="0">
                <a:solidFill>
                  <a:srgbClr val="1A2740"/>
                </a:solidFill>
                <a:latin typeface="Helvetica Neue"/>
              </a:rPr>
              <a:t>inside</a:t>
            </a:r>
            <a:r>
              <a:rPr sz="2400" b="0" i="0" dirty="0">
                <a:solidFill>
                  <a:srgbClr val="1A2740"/>
                </a:solidFill>
                <a:latin typeface="Helvetica Neue"/>
              </a:rPr>
              <a:t> your sample.</a:t>
            </a:r>
          </a:p>
          <a:p>
            <a:pPr algn="l">
              <a:lnSpc>
                <a:spcPct val="140000"/>
              </a:lnSpc>
            </a:pPr>
            <a:r>
              <a:rPr sz="2400" b="0" i="0" dirty="0">
                <a:solidFill>
                  <a:srgbClr val="1A2740"/>
                </a:solidFill>
                <a:latin typeface="Helvetica Neue"/>
              </a:rPr>
              <a:t>Prediction is performance on data the model </a:t>
            </a:r>
            <a:r>
              <a:rPr sz="2400" b="1" i="0" dirty="0">
                <a:solidFill>
                  <a:srgbClr val="1B2A5E"/>
                </a:solidFill>
                <a:latin typeface="Helvetica Neue"/>
              </a:rPr>
              <a:t>never saw</a:t>
            </a:r>
            <a:r>
              <a:rPr sz="2400" b="0" i="0" dirty="0">
                <a:solidFill>
                  <a:srgbClr val="1A2740"/>
                </a:solidFill>
                <a:latin typeface="Helvetica Neue"/>
              </a:rPr>
              <a:t>.</a:t>
            </a:r>
          </a:p>
          <a:p>
            <a:pPr algn="l">
              <a:lnSpc>
                <a:spcPct val="140000"/>
              </a:lnSpc>
            </a:pPr>
            <a:r>
              <a:rPr sz="1400" b="0" i="0" dirty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40000"/>
              </a:lnSpc>
            </a:pPr>
            <a:r>
              <a:rPr sz="2600" b="1" i="0" dirty="0">
                <a:solidFill>
                  <a:srgbClr val="1D4F91"/>
                </a:solidFill>
                <a:latin typeface="Helvetica Neue"/>
              </a:rPr>
              <a:t>RMSE(PLS) &lt; RMSE(LM)</a:t>
            </a:r>
            <a:r>
              <a:rPr sz="1900" b="0" i="0" dirty="0">
                <a:solidFill>
                  <a:srgbClr val="51607A"/>
                </a:solidFill>
                <a:latin typeface="Helvetica Neue"/>
              </a:rPr>
              <a:t>   — beats the naive benchmark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13 / 20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OUT-OF-SAMPLE PREDICTION · CUSL INDICATORS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161029"/>
              </p:ext>
            </p:extLst>
          </p:nvPr>
        </p:nvGraphicFramePr>
        <p:xfrm>
          <a:off x="3200400" y="2033452"/>
          <a:ext cx="6309360" cy="2267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INDICATOR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RMSE PLS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RMSE LM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800" b="1" i="0">
                          <a:solidFill>
                            <a:srgbClr val="1A2740"/>
                          </a:solidFill>
                          <a:latin typeface="Menlo"/>
                        </a:rPr>
                        <a:t>cusl_1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1.196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1.212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800" b="1" i="0">
                          <a:solidFill>
                            <a:srgbClr val="1A2740"/>
                          </a:solidFill>
                          <a:latin typeface="Menlo"/>
                        </a:rPr>
                        <a:t>cusl_2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1.240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1.266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800" b="1" i="0">
                          <a:solidFill>
                            <a:srgbClr val="1A2740"/>
                          </a:solidFill>
                          <a:latin typeface="Menlo"/>
                        </a:rPr>
                        <a:t>cusl_3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1.311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0" i="0" dirty="0">
                          <a:solidFill>
                            <a:srgbClr val="1A2740"/>
                          </a:solidFill>
                          <a:latin typeface="Helvetica Neue"/>
                        </a:rPr>
                        <a:t>1.339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4892040"/>
            <a:ext cx="9445752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 i="0" dirty="0">
                <a:solidFill>
                  <a:srgbClr val="51607A"/>
                </a:solidFill>
                <a:latin typeface="Helvetica Neue"/>
              </a:rPr>
              <a:t>PLS beats the LM benchmark on every loyalty indicator (and 9 of 10 overall)</a:t>
            </a:r>
            <a:r>
              <a:rPr lang="en-US" sz="1600" b="0" i="0" dirty="0">
                <a:solidFill>
                  <a:srgbClr val="51607A"/>
                </a:solidFill>
                <a:latin typeface="Helvetica Neue"/>
              </a:rPr>
              <a:t>;</a:t>
            </a:r>
          </a:p>
          <a:p>
            <a:pPr algn="ctr">
              <a:lnSpc>
                <a:spcPct val="100000"/>
              </a:lnSpc>
            </a:pPr>
            <a:r>
              <a:rPr sz="1600" b="0" i="0" dirty="0">
                <a:solidFill>
                  <a:srgbClr val="51607A"/>
                </a:solidFill>
                <a:latin typeface="Helvetica Neue"/>
              </a:rPr>
              <a:t>medium-to-high predictive power.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14 / 20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STEP 5 · CVPAT — IS THE PREDICTION GAP SIGNIFICANT?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78127" y="1874519"/>
          <a:ext cx="9235440" cy="12070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BENCHMARK (OVERALL)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PLS LOSS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BENCH.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DIFF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vs LM · linear model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1.418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1.477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−0.060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&lt;.001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vs IA · indicator avg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1.418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2.290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−0.873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&lt;.001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21208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1A2740"/>
                </a:solidFill>
                <a:latin typeface="Helvetica Neue"/>
              </a:rPr>
              <a:t>A t-test on average out-of-sample loss: PLS predicts significantly better than both the linear-model and indicator-average benchmarks (seed 123, 2,000 boots). </a:t>
            </a:r>
            <a:r>
              <a:rPr sz="1600" b="1" i="0">
                <a:solidFill>
                  <a:srgbClr val="1B2A5E"/>
                </a:solidFill>
                <a:latin typeface="Menlo"/>
              </a:rPr>
              <a:t>assess_cvpat()</a:t>
            </a:r>
            <a:r>
              <a:rPr sz="1700" b="0" i="0">
                <a:solidFill>
                  <a:srgbClr val="1A2740"/>
                </a:solidFill>
                <a:latin typeface="Helvetica Neue"/>
              </a:rPr>
              <a:t> · seminrExtras.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15 / 20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STEP 6 · PREDICTIVE MODEL COMPARISON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234440" y="2331720"/>
            <a:ext cx="4480560" cy="210312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600200" y="2697480"/>
            <a:ext cx="3749040" cy="1554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BIC WEIGHT · MODEL 1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400" b="1" i="0">
                <a:solidFill>
                  <a:srgbClr val="1B2A5E"/>
                </a:solidFill>
                <a:latin typeface="Helvetica Neue"/>
              </a:rPr>
              <a:t>0.90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600" b="0" i="0">
                <a:solidFill>
                  <a:srgbClr val="51607A"/>
                </a:solidFill>
                <a:latin typeface="Helvetica Neue"/>
              </a:rPr>
              <a:t>parsimonious model wins — 0.01 / 0.08 for the richer models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46520" y="2331720"/>
            <a:ext cx="4480560" cy="210312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812280" y="2697480"/>
            <a:ext cx="3749040" cy="1554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+4 DIRECT PATHS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400" b="1" i="0">
                <a:solidFill>
                  <a:srgbClr val="B45309"/>
                </a:solidFill>
                <a:latin typeface="Helvetica Neue"/>
              </a:rPr>
              <a:t>p = .36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600" b="0" i="0">
                <a:solidFill>
                  <a:srgbClr val="51607A"/>
                </a:solidFill>
                <a:latin typeface="Helvetica Neue"/>
              </a:rPr>
              <a:t>CVPAT: the extra driver→outcome paths add no predictive value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502920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1A2740"/>
                </a:solidFill>
                <a:latin typeface="Helvetica Neue"/>
              </a:rPr>
              <a:t>Three nested models. Extra paths raise in-sample fit but not out-of-sample prediction. BIC backs Model 1 (0.90 weight); CVPAT confirms the additions buy nothing (p = .36). Keep it parsimonious — and cite a test.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16 / 20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B45309"/>
                </a:solidFill>
                <a:latin typeface="Helvetica Neue"/>
              </a:rPr>
              <a:t>THE HEADLINE FINDING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4480560" cy="265176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828800" y="2148840"/>
            <a:ext cx="3749040" cy="2103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COMP → CUSL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5400" b="1" i="0">
                <a:solidFill>
                  <a:srgbClr val="B45309"/>
                </a:solidFill>
                <a:latin typeface="Helvetica Neue"/>
              </a:rPr>
              <a:t>0.006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800" b="1" i="0">
                <a:solidFill>
                  <a:srgbClr val="B45309"/>
                </a:solidFill>
                <a:latin typeface="Helvetica Neue"/>
              </a:rPr>
              <a:t>p = 0.84 — nothing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45352" y="1783080"/>
            <a:ext cx="4480560" cy="265176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611112" y="2148840"/>
            <a:ext cx="3749040" cy="2103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LIKE → CUSL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5400" b="1" i="0">
                <a:solidFill>
                  <a:srgbClr val="1D4F91"/>
                </a:solidFill>
                <a:latin typeface="Helvetica Neue"/>
              </a:rPr>
              <a:t>0.344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800" b="1" i="0">
                <a:solidFill>
                  <a:srgbClr val="1D4F91"/>
                </a:solidFill>
                <a:latin typeface="Helvetica Neue"/>
              </a:rPr>
              <a:t>p &lt; 0.001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4846320"/>
            <a:ext cx="9262872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2100" b="1" i="0">
                <a:solidFill>
                  <a:srgbClr val="1A2740"/>
                </a:solidFill>
                <a:latin typeface="Helvetica Neue"/>
              </a:rPr>
              <a:t>Customers stay because they like you — not because they think you're competent.</a:t>
            </a:r>
          </a:p>
          <a:p>
            <a:pPr algn="ctr">
              <a:lnSpc>
                <a:spcPct val="135000"/>
              </a:lnSpc>
            </a:pPr>
            <a:r>
              <a:rPr sz="1800" b="0" i="1">
                <a:solidFill>
                  <a:srgbClr val="51607A"/>
                </a:solidFill>
                <a:latin typeface="Helvetica Neue"/>
              </a:rPr>
              <a:t>Is competence really irrelevant? That's a mediation question → video 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17 / 20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 dirty="0">
                <a:solidFill>
                  <a:srgbClr val="B45309"/>
                </a:solidFill>
                <a:latin typeface="Helvetica Neue"/>
              </a:rPr>
              <a:t>R HABIT </a:t>
            </a:r>
            <a:r>
              <a:rPr lang="en-US" sz="1600" b="1" i="0" spc="350" dirty="0">
                <a:solidFill>
                  <a:srgbClr val="B45309"/>
                </a:solidFill>
                <a:latin typeface="Helvetica Neue"/>
              </a:rPr>
              <a:t>6</a:t>
            </a:r>
            <a:r>
              <a:rPr sz="1600" b="1" i="0" spc="350" dirty="0">
                <a:solidFill>
                  <a:srgbClr val="B45309"/>
                </a:solidFill>
                <a:latin typeface="Helvetica Neue"/>
              </a:rPr>
              <a:t> OF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37360"/>
            <a:ext cx="9262872" cy="3977639"/>
          </a:xfrm>
          <a:prstGeom prst="roundRect">
            <a:avLst>
              <a:gd name="adj" fmla="val 5500"/>
            </a:avLst>
          </a:prstGeom>
          <a:solidFill>
            <a:srgbClr val="FDF4DF"/>
          </a:solidFill>
          <a:ln w="12700">
            <a:solidFill>
              <a:srgbClr val="ECDA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965960" y="2194560"/>
            <a:ext cx="777240" cy="777240"/>
          </a:xfrm>
          <a:prstGeom prst="ellipse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000" b="1" i="0" dirty="0">
                <a:solidFill>
                  <a:srgbClr val="1B2A5E"/>
                </a:solidFill>
                <a:latin typeface="Helvetica Neue"/>
              </a:rPr>
              <a:t>6</a:t>
            </a:r>
            <a:endParaRPr sz="3000" b="1" i="0" dirty="0">
              <a:solidFill>
                <a:srgbClr val="1B2A5E"/>
              </a:solidFill>
              <a:latin typeface="Helvetica Neue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3240" y="2103120"/>
            <a:ext cx="722376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End every script with </a:t>
            </a:r>
            <a:r>
              <a:rPr sz="2800" b="1" i="0">
                <a:solidFill>
                  <a:srgbClr val="0F3D73"/>
                </a:solidFill>
                <a:latin typeface="Menlo"/>
              </a:rPr>
              <a:t>sessionInfo()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63240" y="3246120"/>
            <a:ext cx="7223760" cy="2240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One line. It records R and package versions, so when seminr updates in 2027 anyone can still reproduce today's exact output.</a:t>
            </a:r>
          </a:p>
          <a:p>
            <a:pPr algn="l">
              <a:lnSpc>
                <a:spcPct val="135000"/>
              </a:lnSpc>
            </a:pPr>
            <a:r>
              <a:rPr sz="2000" b="0" i="1">
                <a:solidFill>
                  <a:srgbClr val="1A2740"/>
                </a:solidFill>
                <a:latin typeface="Helvetica Neue"/>
              </a:rPr>
              <a:t>The difference between “my code worked in 2026” and “my code works forever.”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18 / 20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RECAP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1B2A5E"/>
                </a:solidFill>
                <a:latin typeface="Helvetica Neue"/>
              </a:rPr>
              <a:t>The five steps</a:t>
            </a:r>
          </a:p>
        </p:txBody>
      </p:sp>
      <p:sp>
        <p:nvSpPr>
          <p:cNvPr id="5" name="Oval 4"/>
          <p:cNvSpPr/>
          <p:nvPr/>
        </p:nvSpPr>
        <p:spPr>
          <a:xfrm>
            <a:off x="960120" y="219456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2043684"/>
            <a:ext cx="8961120" cy="80467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Collinearity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VIF &lt; 3 (ceiling 5)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999232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848356"/>
            <a:ext cx="8961120" cy="80467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Paths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bootstrap CIs, seed first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803904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3653028"/>
            <a:ext cx="8961120" cy="80467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R²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judge against field norms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4608576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4457700"/>
            <a:ext cx="8961120" cy="80467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f²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0.02 / 0.15 / 0.35</a:t>
            </a:r>
          </a:p>
        </p:txBody>
      </p:sp>
      <p:sp>
        <p:nvSpPr>
          <p:cNvPr id="13" name="Oval 12"/>
          <p:cNvSpPr/>
          <p:nvPr/>
        </p:nvSpPr>
        <p:spPr>
          <a:xfrm>
            <a:off x="960120" y="5413248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5501907"/>
            <a:ext cx="8961120" cy="32560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 dirty="0">
                <a:solidFill>
                  <a:srgbClr val="1B2A5E"/>
                </a:solidFill>
                <a:latin typeface="Helvetica Neue"/>
              </a:rPr>
              <a:t>Prediction</a:t>
            </a:r>
            <a:r>
              <a:rPr sz="2100" b="0" i="0" dirty="0">
                <a:solidFill>
                  <a:srgbClr val="1A2740"/>
                </a:solidFill>
                <a:latin typeface="Helvetica Neue"/>
              </a:rPr>
              <a:t> — </a:t>
            </a:r>
            <a:r>
              <a:rPr lang="en-US" sz="2100" b="0" i="0" dirty="0">
                <a:solidFill>
                  <a:srgbClr val="1A2740"/>
                </a:solidFill>
                <a:latin typeface="Helvetica Neue"/>
              </a:rPr>
              <a:t>Model comparison</a:t>
            </a:r>
            <a:r>
              <a:rPr sz="2100" b="0" i="0" dirty="0">
                <a:solidFill>
                  <a:srgbClr val="1A2740"/>
                </a:solidFill>
                <a:latin typeface="Helvetica Neue"/>
              </a:rPr>
              <a:t>, beat the LM benchmark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19 / 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THE EXTENDED CORPORATE REPUTATION MODEL · CHAPTER 6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2670048" y="1371600"/>
            <a:ext cx="2386583" cy="91440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2670048" y="1554480"/>
            <a:ext cx="2386583" cy="324612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 flipV="1">
            <a:off x="2670048" y="2286000"/>
            <a:ext cx="2386583" cy="3200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2670048" y="2788920"/>
            <a:ext cx="2386583" cy="201168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V="1">
            <a:off x="2670048" y="1920240"/>
            <a:ext cx="2386583" cy="19202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2670048" y="4023359"/>
            <a:ext cx="2386583" cy="411481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V="1">
            <a:off x="2670048" y="1920240"/>
            <a:ext cx="2386583" cy="315468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V="1">
            <a:off x="2670048" y="4434840"/>
            <a:ext cx="2386583" cy="82296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6858000" y="2148840"/>
            <a:ext cx="1920240" cy="0"/>
          </a:xfrm>
          <a:prstGeom prst="line">
            <a:avLst/>
          </a:prstGeom>
          <a:ln w="285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6812280" y="2468880"/>
            <a:ext cx="2011680" cy="1783080"/>
          </a:xfrm>
          <a:prstGeom prst="line">
            <a:avLst/>
          </a:prstGeom>
          <a:ln w="285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V="1">
            <a:off x="6812280" y="2468880"/>
            <a:ext cx="2011680" cy="1783080"/>
          </a:xfrm>
          <a:prstGeom prst="line">
            <a:avLst/>
          </a:prstGeom>
          <a:ln w="285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6858000" y="4572000"/>
            <a:ext cx="1920240" cy="0"/>
          </a:xfrm>
          <a:prstGeom prst="line">
            <a:avLst/>
          </a:prstGeom>
          <a:ln w="285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9692640" y="2624328"/>
            <a:ext cx="0" cy="1472184"/>
          </a:xfrm>
          <a:prstGeom prst="line">
            <a:avLst/>
          </a:prstGeom>
          <a:ln w="285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1005840" y="1014984"/>
            <a:ext cx="1645920" cy="89611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100" b="1" i="0">
                <a:solidFill>
                  <a:srgbClr val="1B2A5E"/>
                </a:solidFill>
                <a:latin typeface="Helvetica Neue"/>
              </a:rPr>
              <a:t>QUAL</a:t>
            </a:r>
          </a:p>
        </p:txBody>
      </p:sp>
      <p:sp>
        <p:nvSpPr>
          <p:cNvPr id="18" name="Oval 17"/>
          <p:cNvSpPr/>
          <p:nvPr/>
        </p:nvSpPr>
        <p:spPr>
          <a:xfrm>
            <a:off x="1005840" y="2249424"/>
            <a:ext cx="1645920" cy="89611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100" b="1" i="0">
                <a:solidFill>
                  <a:srgbClr val="1B2A5E"/>
                </a:solidFill>
                <a:latin typeface="Helvetica Neue"/>
              </a:rPr>
              <a:t>PERF</a:t>
            </a:r>
          </a:p>
        </p:txBody>
      </p:sp>
      <p:sp>
        <p:nvSpPr>
          <p:cNvPr id="19" name="Oval 18"/>
          <p:cNvSpPr/>
          <p:nvPr/>
        </p:nvSpPr>
        <p:spPr>
          <a:xfrm>
            <a:off x="1005840" y="3483863"/>
            <a:ext cx="1645920" cy="89611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100" b="1" i="0">
                <a:solidFill>
                  <a:srgbClr val="1B2A5E"/>
                </a:solidFill>
                <a:latin typeface="Helvetica Neue"/>
              </a:rPr>
              <a:t>CSOR</a:t>
            </a:r>
          </a:p>
        </p:txBody>
      </p:sp>
      <p:sp>
        <p:nvSpPr>
          <p:cNvPr id="20" name="Oval 19"/>
          <p:cNvSpPr/>
          <p:nvPr/>
        </p:nvSpPr>
        <p:spPr>
          <a:xfrm>
            <a:off x="1005840" y="4718304"/>
            <a:ext cx="1645920" cy="89611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100" b="1" i="0">
                <a:solidFill>
                  <a:srgbClr val="1B2A5E"/>
                </a:solidFill>
                <a:latin typeface="Helvetica Neue"/>
              </a:rPr>
              <a:t>ATTR</a:t>
            </a:r>
          </a:p>
        </p:txBody>
      </p:sp>
      <p:sp>
        <p:nvSpPr>
          <p:cNvPr id="21" name="Oval 20"/>
          <p:cNvSpPr/>
          <p:nvPr/>
        </p:nvSpPr>
        <p:spPr>
          <a:xfrm>
            <a:off x="5143500" y="1668780"/>
            <a:ext cx="1691640" cy="96012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Helvetica Neue"/>
              </a:rPr>
              <a:t>COMP</a:t>
            </a:r>
          </a:p>
        </p:txBody>
      </p:sp>
      <p:sp>
        <p:nvSpPr>
          <p:cNvPr id="22" name="Oval 21"/>
          <p:cNvSpPr/>
          <p:nvPr/>
        </p:nvSpPr>
        <p:spPr>
          <a:xfrm>
            <a:off x="5143500" y="4091939"/>
            <a:ext cx="1691640" cy="96012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Helvetica Neue"/>
              </a:rPr>
              <a:t>LIKE</a:t>
            </a:r>
          </a:p>
        </p:txBody>
      </p:sp>
      <p:sp>
        <p:nvSpPr>
          <p:cNvPr id="23" name="Oval 22"/>
          <p:cNvSpPr/>
          <p:nvPr/>
        </p:nvSpPr>
        <p:spPr>
          <a:xfrm>
            <a:off x="8846819" y="1668780"/>
            <a:ext cx="1691640" cy="96012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Helvetica Neue"/>
              </a:rPr>
              <a:t>CUSA</a:t>
            </a:r>
          </a:p>
        </p:txBody>
      </p:sp>
      <p:sp>
        <p:nvSpPr>
          <p:cNvPr id="24" name="Oval 23"/>
          <p:cNvSpPr/>
          <p:nvPr/>
        </p:nvSpPr>
        <p:spPr>
          <a:xfrm>
            <a:off x="8846819" y="4091939"/>
            <a:ext cx="1691640" cy="96012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Helvetica Neue"/>
              </a:rPr>
              <a:t>CUSL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71600" y="5897880"/>
            <a:ext cx="9445752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 i="0">
                <a:solidFill>
                  <a:srgbClr val="51607A"/>
                </a:solidFill>
                <a:latin typeface="Helvetica Neue"/>
              </a:rPr>
              <a:t>Measurement is settled — now the paths themselves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2 / 20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-365760" y="53035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iamond 2"/>
          <p:cNvSpPr/>
          <p:nvPr/>
        </p:nvSpPr>
        <p:spPr>
          <a:xfrm>
            <a:off x="-365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iamond 3"/>
          <p:cNvSpPr/>
          <p:nvPr/>
        </p:nvSpPr>
        <p:spPr>
          <a:xfrm>
            <a:off x="292607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Diamond 4"/>
          <p:cNvSpPr/>
          <p:nvPr/>
        </p:nvSpPr>
        <p:spPr>
          <a:xfrm>
            <a:off x="62179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Diamond 5"/>
          <p:cNvSpPr/>
          <p:nvPr/>
        </p:nvSpPr>
        <p:spPr>
          <a:xfrm>
            <a:off x="9509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Diamond 6"/>
          <p:cNvSpPr/>
          <p:nvPr/>
        </p:nvSpPr>
        <p:spPr>
          <a:xfrm>
            <a:off x="1280160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Diamond 7"/>
          <p:cNvSpPr/>
          <p:nvPr/>
        </p:nvSpPr>
        <p:spPr>
          <a:xfrm>
            <a:off x="1609344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iamond 8"/>
          <p:cNvSpPr/>
          <p:nvPr/>
        </p:nvSpPr>
        <p:spPr>
          <a:xfrm>
            <a:off x="1938528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iamond 9"/>
          <p:cNvSpPr/>
          <p:nvPr/>
        </p:nvSpPr>
        <p:spPr>
          <a:xfrm>
            <a:off x="226771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Diamond 10"/>
          <p:cNvSpPr/>
          <p:nvPr/>
        </p:nvSpPr>
        <p:spPr>
          <a:xfrm>
            <a:off x="259689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Diamond 11"/>
          <p:cNvSpPr/>
          <p:nvPr/>
        </p:nvSpPr>
        <p:spPr>
          <a:xfrm>
            <a:off x="-2011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Diamond 12"/>
          <p:cNvSpPr/>
          <p:nvPr/>
        </p:nvSpPr>
        <p:spPr>
          <a:xfrm>
            <a:off x="128015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iamond 13"/>
          <p:cNvSpPr/>
          <p:nvPr/>
        </p:nvSpPr>
        <p:spPr>
          <a:xfrm>
            <a:off x="457199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iamond 14"/>
          <p:cNvSpPr/>
          <p:nvPr/>
        </p:nvSpPr>
        <p:spPr>
          <a:xfrm>
            <a:off x="786384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iamond 15"/>
          <p:cNvSpPr/>
          <p:nvPr/>
        </p:nvSpPr>
        <p:spPr>
          <a:xfrm>
            <a:off x="11155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Diamond 16"/>
          <p:cNvSpPr/>
          <p:nvPr/>
        </p:nvSpPr>
        <p:spPr>
          <a:xfrm>
            <a:off x="1444751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Diamond 17"/>
          <p:cNvSpPr/>
          <p:nvPr/>
        </p:nvSpPr>
        <p:spPr>
          <a:xfrm>
            <a:off x="1773936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Diamond 18"/>
          <p:cNvSpPr/>
          <p:nvPr/>
        </p:nvSpPr>
        <p:spPr>
          <a:xfrm>
            <a:off x="2103120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Diamond 19"/>
          <p:cNvSpPr/>
          <p:nvPr/>
        </p:nvSpPr>
        <p:spPr>
          <a:xfrm>
            <a:off x="2432303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Diamond 20"/>
          <p:cNvSpPr/>
          <p:nvPr/>
        </p:nvSpPr>
        <p:spPr>
          <a:xfrm>
            <a:off x="2761487" y="547469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iamond 21"/>
          <p:cNvSpPr/>
          <p:nvPr/>
        </p:nvSpPr>
        <p:spPr>
          <a:xfrm>
            <a:off x="-3657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iamond 22"/>
          <p:cNvSpPr/>
          <p:nvPr/>
        </p:nvSpPr>
        <p:spPr>
          <a:xfrm>
            <a:off x="-365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iamond 23"/>
          <p:cNvSpPr/>
          <p:nvPr/>
        </p:nvSpPr>
        <p:spPr>
          <a:xfrm>
            <a:off x="292607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Diamond 24"/>
          <p:cNvSpPr/>
          <p:nvPr/>
        </p:nvSpPr>
        <p:spPr>
          <a:xfrm>
            <a:off x="62179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Diamond 25"/>
          <p:cNvSpPr/>
          <p:nvPr/>
        </p:nvSpPr>
        <p:spPr>
          <a:xfrm>
            <a:off x="9509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iamond 26"/>
          <p:cNvSpPr/>
          <p:nvPr/>
        </p:nvSpPr>
        <p:spPr>
          <a:xfrm>
            <a:off x="12801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Diamond 27"/>
          <p:cNvSpPr/>
          <p:nvPr/>
        </p:nvSpPr>
        <p:spPr>
          <a:xfrm>
            <a:off x="1609344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iamond 28"/>
          <p:cNvSpPr/>
          <p:nvPr/>
        </p:nvSpPr>
        <p:spPr>
          <a:xfrm>
            <a:off x="1938528" y="564587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Diamond 29"/>
          <p:cNvSpPr/>
          <p:nvPr/>
        </p:nvSpPr>
        <p:spPr>
          <a:xfrm>
            <a:off x="226771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iamond 30"/>
          <p:cNvSpPr/>
          <p:nvPr/>
        </p:nvSpPr>
        <p:spPr>
          <a:xfrm>
            <a:off x="259689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Diamond 31"/>
          <p:cNvSpPr/>
          <p:nvPr/>
        </p:nvSpPr>
        <p:spPr>
          <a:xfrm>
            <a:off x="-2011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iamond 32"/>
          <p:cNvSpPr/>
          <p:nvPr/>
        </p:nvSpPr>
        <p:spPr>
          <a:xfrm>
            <a:off x="128015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Diamond 33"/>
          <p:cNvSpPr/>
          <p:nvPr/>
        </p:nvSpPr>
        <p:spPr>
          <a:xfrm>
            <a:off x="457199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iamond 34"/>
          <p:cNvSpPr/>
          <p:nvPr/>
        </p:nvSpPr>
        <p:spPr>
          <a:xfrm>
            <a:off x="786384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Diamond 35"/>
          <p:cNvSpPr/>
          <p:nvPr/>
        </p:nvSpPr>
        <p:spPr>
          <a:xfrm>
            <a:off x="11155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Diamond 36"/>
          <p:cNvSpPr/>
          <p:nvPr/>
        </p:nvSpPr>
        <p:spPr>
          <a:xfrm>
            <a:off x="1444751" y="581704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Diamond 37"/>
          <p:cNvSpPr/>
          <p:nvPr/>
        </p:nvSpPr>
        <p:spPr>
          <a:xfrm>
            <a:off x="1773936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Diamond 38"/>
          <p:cNvSpPr/>
          <p:nvPr/>
        </p:nvSpPr>
        <p:spPr>
          <a:xfrm>
            <a:off x="2103120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Diamond 39"/>
          <p:cNvSpPr/>
          <p:nvPr/>
        </p:nvSpPr>
        <p:spPr>
          <a:xfrm>
            <a:off x="2432303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Diamond 40"/>
          <p:cNvSpPr/>
          <p:nvPr/>
        </p:nvSpPr>
        <p:spPr>
          <a:xfrm>
            <a:off x="2761487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Diamond 41"/>
          <p:cNvSpPr/>
          <p:nvPr/>
        </p:nvSpPr>
        <p:spPr>
          <a:xfrm>
            <a:off x="-3657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Diamond 42"/>
          <p:cNvSpPr/>
          <p:nvPr/>
        </p:nvSpPr>
        <p:spPr>
          <a:xfrm>
            <a:off x="-365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Diamond 43"/>
          <p:cNvSpPr/>
          <p:nvPr/>
        </p:nvSpPr>
        <p:spPr>
          <a:xfrm>
            <a:off x="292607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Diamond 44"/>
          <p:cNvSpPr/>
          <p:nvPr/>
        </p:nvSpPr>
        <p:spPr>
          <a:xfrm>
            <a:off x="621792" y="598822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Diamond 45"/>
          <p:cNvSpPr/>
          <p:nvPr/>
        </p:nvSpPr>
        <p:spPr>
          <a:xfrm>
            <a:off x="9509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Diamond 46"/>
          <p:cNvSpPr/>
          <p:nvPr/>
        </p:nvSpPr>
        <p:spPr>
          <a:xfrm>
            <a:off x="12801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Diamond 47"/>
          <p:cNvSpPr/>
          <p:nvPr/>
        </p:nvSpPr>
        <p:spPr>
          <a:xfrm>
            <a:off x="1609344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Diamond 48"/>
          <p:cNvSpPr/>
          <p:nvPr/>
        </p:nvSpPr>
        <p:spPr>
          <a:xfrm>
            <a:off x="1938528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Diamond 49"/>
          <p:cNvSpPr/>
          <p:nvPr/>
        </p:nvSpPr>
        <p:spPr>
          <a:xfrm>
            <a:off x="2267712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Diamond 50"/>
          <p:cNvSpPr/>
          <p:nvPr/>
        </p:nvSpPr>
        <p:spPr>
          <a:xfrm>
            <a:off x="259689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Diamond 51"/>
          <p:cNvSpPr/>
          <p:nvPr/>
        </p:nvSpPr>
        <p:spPr>
          <a:xfrm>
            <a:off x="-2011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Diamond 52"/>
          <p:cNvSpPr/>
          <p:nvPr/>
        </p:nvSpPr>
        <p:spPr>
          <a:xfrm>
            <a:off x="128015" y="615939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Diamond 53"/>
          <p:cNvSpPr/>
          <p:nvPr/>
        </p:nvSpPr>
        <p:spPr>
          <a:xfrm>
            <a:off x="457199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Diamond 54"/>
          <p:cNvSpPr/>
          <p:nvPr/>
        </p:nvSpPr>
        <p:spPr>
          <a:xfrm>
            <a:off x="786384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Diamond 55"/>
          <p:cNvSpPr/>
          <p:nvPr/>
        </p:nvSpPr>
        <p:spPr>
          <a:xfrm>
            <a:off x="11155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Diamond 56"/>
          <p:cNvSpPr/>
          <p:nvPr/>
        </p:nvSpPr>
        <p:spPr>
          <a:xfrm>
            <a:off x="1444751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Diamond 57"/>
          <p:cNvSpPr/>
          <p:nvPr/>
        </p:nvSpPr>
        <p:spPr>
          <a:xfrm>
            <a:off x="1773936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Diamond 58"/>
          <p:cNvSpPr/>
          <p:nvPr/>
        </p:nvSpPr>
        <p:spPr>
          <a:xfrm>
            <a:off x="2103120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Diamond 59"/>
          <p:cNvSpPr/>
          <p:nvPr/>
        </p:nvSpPr>
        <p:spPr>
          <a:xfrm>
            <a:off x="2432303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Diamond 60"/>
          <p:cNvSpPr/>
          <p:nvPr/>
        </p:nvSpPr>
        <p:spPr>
          <a:xfrm>
            <a:off x="2761487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2" name="Picture 61" descr="plssemr_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350" y="1417320"/>
            <a:ext cx="2366946" cy="3566160"/>
          </a:xfrm>
          <a:prstGeom prst="rect">
            <a:avLst/>
          </a:prstGeom>
          <a:ln w="12700">
            <a:solidFill>
              <a:srgbClr val="C5D0E0"/>
            </a:solidFill>
          </a:ln>
          <a:effectLst/>
        </p:spPr>
      </p:pic>
      <p:sp>
        <p:nvSpPr>
          <p:cNvPr id="63" name="Diamond 62"/>
          <p:cNvSpPr/>
          <p:nvPr/>
        </p:nvSpPr>
        <p:spPr>
          <a:xfrm>
            <a:off x="841248" y="1901952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1170432" y="1828800"/>
            <a:ext cx="78638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RUN THIS YOURSELF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2331720"/>
            <a:ext cx="786384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nicholasdanks.com/learn/structural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3520440"/>
            <a:ext cx="786384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Package:  </a:t>
            </a:r>
            <a:r>
              <a:rPr sz="2000" b="1" i="0">
                <a:solidFill>
                  <a:srgbClr val="1D4F91"/>
                </a:solidFill>
                <a:latin typeface="Helvetica Neue"/>
              </a:rPr>
              <a:t>cran.r-project.org/package=seminr</a:t>
            </a:r>
          </a:p>
          <a:p>
            <a:pPr algn="l">
              <a:lnSpc>
                <a:spcPct val="15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Theory: 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Chapter 6, </a:t>
            </a:r>
            <a:r>
              <a:rPr sz="2000" b="0" i="1">
                <a:solidFill>
                  <a:srgbClr val="1A2740"/>
                </a:solidFill>
                <a:latin typeface="Helvetica Neue"/>
              </a:rPr>
              <a:t>PLS-SEM Using R</a:t>
            </a:r>
            <a:r>
              <a:rPr sz="2000" b="0" i="0">
                <a:solidFill>
                  <a:srgbClr val="1D4F91"/>
                </a:solidFill>
                <a:latin typeface="Helvetica Neue"/>
              </a:rPr>
              <a:t>  (open access)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2960" y="4892040"/>
            <a:ext cx="78638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1">
                <a:solidFill>
                  <a:srgbClr val="51607A"/>
                </a:solidFill>
                <a:latin typeface="Helvetica Neue"/>
              </a:rPr>
              <a:t>Next video: Mediation — why competence matters after all. Subscribe so you don't miss it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20 / 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10149840" y="-2743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iamond 2"/>
          <p:cNvSpPr/>
          <p:nvPr/>
        </p:nvSpPr>
        <p:spPr>
          <a:xfrm>
            <a:off x="10479024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iamond 3"/>
          <p:cNvSpPr/>
          <p:nvPr/>
        </p:nvSpPr>
        <p:spPr>
          <a:xfrm>
            <a:off x="10808208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Diamond 4"/>
          <p:cNvSpPr/>
          <p:nvPr/>
        </p:nvSpPr>
        <p:spPr>
          <a:xfrm>
            <a:off x="11137392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Diamond 5"/>
          <p:cNvSpPr/>
          <p:nvPr/>
        </p:nvSpPr>
        <p:spPr>
          <a:xfrm>
            <a:off x="11466576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Diamond 6"/>
          <p:cNvSpPr/>
          <p:nvPr/>
        </p:nvSpPr>
        <p:spPr>
          <a:xfrm>
            <a:off x="11795759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Diamond 7"/>
          <p:cNvSpPr/>
          <p:nvPr/>
        </p:nvSpPr>
        <p:spPr>
          <a:xfrm>
            <a:off x="12124944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iamond 8"/>
          <p:cNvSpPr/>
          <p:nvPr/>
        </p:nvSpPr>
        <p:spPr>
          <a:xfrm>
            <a:off x="10314432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iamond 9"/>
          <p:cNvSpPr/>
          <p:nvPr/>
        </p:nvSpPr>
        <p:spPr>
          <a:xfrm>
            <a:off x="10643615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Diamond 10"/>
          <p:cNvSpPr/>
          <p:nvPr/>
        </p:nvSpPr>
        <p:spPr>
          <a:xfrm>
            <a:off x="10972800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Diamond 11"/>
          <p:cNvSpPr/>
          <p:nvPr/>
        </p:nvSpPr>
        <p:spPr>
          <a:xfrm>
            <a:off x="11301984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Diamond 12"/>
          <p:cNvSpPr/>
          <p:nvPr/>
        </p:nvSpPr>
        <p:spPr>
          <a:xfrm>
            <a:off x="11631167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iamond 13"/>
          <p:cNvSpPr/>
          <p:nvPr/>
        </p:nvSpPr>
        <p:spPr>
          <a:xfrm>
            <a:off x="11960351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iamond 14"/>
          <p:cNvSpPr/>
          <p:nvPr/>
        </p:nvSpPr>
        <p:spPr>
          <a:xfrm>
            <a:off x="12289536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iamond 15"/>
          <p:cNvSpPr/>
          <p:nvPr/>
        </p:nvSpPr>
        <p:spPr>
          <a:xfrm>
            <a:off x="10149840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Diamond 16"/>
          <p:cNvSpPr/>
          <p:nvPr/>
        </p:nvSpPr>
        <p:spPr>
          <a:xfrm>
            <a:off x="10479024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Diamond 17"/>
          <p:cNvSpPr/>
          <p:nvPr/>
        </p:nvSpPr>
        <p:spPr>
          <a:xfrm>
            <a:off x="10808208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Diamond 18"/>
          <p:cNvSpPr/>
          <p:nvPr/>
        </p:nvSpPr>
        <p:spPr>
          <a:xfrm>
            <a:off x="11137392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Diamond 19"/>
          <p:cNvSpPr/>
          <p:nvPr/>
        </p:nvSpPr>
        <p:spPr>
          <a:xfrm>
            <a:off x="11466576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Diamond 20"/>
          <p:cNvSpPr/>
          <p:nvPr/>
        </p:nvSpPr>
        <p:spPr>
          <a:xfrm>
            <a:off x="11795759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iamond 21"/>
          <p:cNvSpPr/>
          <p:nvPr/>
        </p:nvSpPr>
        <p:spPr>
          <a:xfrm>
            <a:off x="12124944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iamond 22"/>
          <p:cNvSpPr/>
          <p:nvPr/>
        </p:nvSpPr>
        <p:spPr>
          <a:xfrm>
            <a:off x="10314432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iamond 23"/>
          <p:cNvSpPr/>
          <p:nvPr/>
        </p:nvSpPr>
        <p:spPr>
          <a:xfrm>
            <a:off x="10643615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Diamond 24"/>
          <p:cNvSpPr/>
          <p:nvPr/>
        </p:nvSpPr>
        <p:spPr>
          <a:xfrm>
            <a:off x="10972800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Diamond 25"/>
          <p:cNvSpPr/>
          <p:nvPr/>
        </p:nvSpPr>
        <p:spPr>
          <a:xfrm>
            <a:off x="11301984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iamond 26"/>
          <p:cNvSpPr/>
          <p:nvPr/>
        </p:nvSpPr>
        <p:spPr>
          <a:xfrm>
            <a:off x="11631167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Diamond 27"/>
          <p:cNvSpPr/>
          <p:nvPr/>
        </p:nvSpPr>
        <p:spPr>
          <a:xfrm>
            <a:off x="11960351" y="23920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iamond 28"/>
          <p:cNvSpPr/>
          <p:nvPr/>
        </p:nvSpPr>
        <p:spPr>
          <a:xfrm>
            <a:off x="12289536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Diamond 29"/>
          <p:cNvSpPr/>
          <p:nvPr/>
        </p:nvSpPr>
        <p:spPr>
          <a:xfrm>
            <a:off x="10149840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iamond 30"/>
          <p:cNvSpPr/>
          <p:nvPr/>
        </p:nvSpPr>
        <p:spPr>
          <a:xfrm>
            <a:off x="10479024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Diamond 31"/>
          <p:cNvSpPr/>
          <p:nvPr/>
        </p:nvSpPr>
        <p:spPr>
          <a:xfrm>
            <a:off x="10808208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iamond 32"/>
          <p:cNvSpPr/>
          <p:nvPr/>
        </p:nvSpPr>
        <p:spPr>
          <a:xfrm>
            <a:off x="11137392" y="41038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Diamond 33"/>
          <p:cNvSpPr/>
          <p:nvPr/>
        </p:nvSpPr>
        <p:spPr>
          <a:xfrm>
            <a:off x="11466576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iamond 34"/>
          <p:cNvSpPr/>
          <p:nvPr/>
        </p:nvSpPr>
        <p:spPr>
          <a:xfrm>
            <a:off x="11795759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Diamond 35"/>
          <p:cNvSpPr/>
          <p:nvPr/>
        </p:nvSpPr>
        <p:spPr>
          <a:xfrm>
            <a:off x="12124944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Diamond 36"/>
          <p:cNvSpPr/>
          <p:nvPr/>
        </p:nvSpPr>
        <p:spPr>
          <a:xfrm>
            <a:off x="10314432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Diamond 37"/>
          <p:cNvSpPr/>
          <p:nvPr/>
        </p:nvSpPr>
        <p:spPr>
          <a:xfrm>
            <a:off x="10643615" y="58155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Diamond 38"/>
          <p:cNvSpPr/>
          <p:nvPr/>
        </p:nvSpPr>
        <p:spPr>
          <a:xfrm>
            <a:off x="10972800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Diamond 39"/>
          <p:cNvSpPr/>
          <p:nvPr/>
        </p:nvSpPr>
        <p:spPr>
          <a:xfrm>
            <a:off x="11301984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Diamond 40"/>
          <p:cNvSpPr/>
          <p:nvPr/>
        </p:nvSpPr>
        <p:spPr>
          <a:xfrm>
            <a:off x="11631167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Diamond 41"/>
          <p:cNvSpPr/>
          <p:nvPr/>
        </p:nvSpPr>
        <p:spPr>
          <a:xfrm>
            <a:off x="11960351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Diamond 42"/>
          <p:cNvSpPr/>
          <p:nvPr/>
        </p:nvSpPr>
        <p:spPr>
          <a:xfrm>
            <a:off x="12289536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Diamond 43"/>
          <p:cNvSpPr/>
          <p:nvPr/>
        </p:nvSpPr>
        <p:spPr>
          <a:xfrm>
            <a:off x="10149840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Diamond 44"/>
          <p:cNvSpPr/>
          <p:nvPr/>
        </p:nvSpPr>
        <p:spPr>
          <a:xfrm>
            <a:off x="10479024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Diamond 45"/>
          <p:cNvSpPr/>
          <p:nvPr/>
        </p:nvSpPr>
        <p:spPr>
          <a:xfrm>
            <a:off x="10808208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Diamond 46"/>
          <p:cNvSpPr/>
          <p:nvPr/>
        </p:nvSpPr>
        <p:spPr>
          <a:xfrm>
            <a:off x="11137392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Diamond 47"/>
          <p:cNvSpPr/>
          <p:nvPr/>
        </p:nvSpPr>
        <p:spPr>
          <a:xfrm>
            <a:off x="11466576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Diamond 48"/>
          <p:cNvSpPr/>
          <p:nvPr/>
        </p:nvSpPr>
        <p:spPr>
          <a:xfrm>
            <a:off x="11795759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Diamond 49"/>
          <p:cNvSpPr/>
          <p:nvPr/>
        </p:nvSpPr>
        <p:spPr>
          <a:xfrm>
            <a:off x="12124944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Diamond 50"/>
          <p:cNvSpPr/>
          <p:nvPr/>
        </p:nvSpPr>
        <p:spPr>
          <a:xfrm>
            <a:off x="10314432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Diamond 51"/>
          <p:cNvSpPr/>
          <p:nvPr/>
        </p:nvSpPr>
        <p:spPr>
          <a:xfrm>
            <a:off x="10643615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Diamond 52"/>
          <p:cNvSpPr/>
          <p:nvPr/>
        </p:nvSpPr>
        <p:spPr>
          <a:xfrm>
            <a:off x="10972800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Diamond 53"/>
          <p:cNvSpPr/>
          <p:nvPr/>
        </p:nvSpPr>
        <p:spPr>
          <a:xfrm>
            <a:off x="11301984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Diamond 54"/>
          <p:cNvSpPr/>
          <p:nvPr/>
        </p:nvSpPr>
        <p:spPr>
          <a:xfrm>
            <a:off x="11631167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Diamond 55"/>
          <p:cNvSpPr/>
          <p:nvPr/>
        </p:nvSpPr>
        <p:spPr>
          <a:xfrm>
            <a:off x="11960351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Diamond 56"/>
          <p:cNvSpPr/>
          <p:nvPr/>
        </p:nvSpPr>
        <p:spPr>
          <a:xfrm>
            <a:off x="12289536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Diamond 57"/>
          <p:cNvSpPr/>
          <p:nvPr/>
        </p:nvSpPr>
        <p:spPr>
          <a:xfrm>
            <a:off x="10149840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Diamond 58"/>
          <p:cNvSpPr/>
          <p:nvPr/>
        </p:nvSpPr>
        <p:spPr>
          <a:xfrm>
            <a:off x="10479024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Diamond 59"/>
          <p:cNvSpPr/>
          <p:nvPr/>
        </p:nvSpPr>
        <p:spPr>
          <a:xfrm>
            <a:off x="10808208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Diamond 60"/>
          <p:cNvSpPr/>
          <p:nvPr/>
        </p:nvSpPr>
        <p:spPr>
          <a:xfrm>
            <a:off x="11137392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Diamond 61"/>
          <p:cNvSpPr/>
          <p:nvPr/>
        </p:nvSpPr>
        <p:spPr>
          <a:xfrm>
            <a:off x="11466576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Diamond 62"/>
          <p:cNvSpPr/>
          <p:nvPr/>
        </p:nvSpPr>
        <p:spPr>
          <a:xfrm>
            <a:off x="11795759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Diamond 63"/>
          <p:cNvSpPr/>
          <p:nvPr/>
        </p:nvSpPr>
        <p:spPr>
          <a:xfrm>
            <a:off x="12124944" y="109508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Diamond 64"/>
          <p:cNvSpPr/>
          <p:nvPr/>
        </p:nvSpPr>
        <p:spPr>
          <a:xfrm>
            <a:off x="10314432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Diamond 65"/>
          <p:cNvSpPr/>
          <p:nvPr/>
        </p:nvSpPr>
        <p:spPr>
          <a:xfrm>
            <a:off x="10643615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Diamond 66"/>
          <p:cNvSpPr/>
          <p:nvPr/>
        </p:nvSpPr>
        <p:spPr>
          <a:xfrm>
            <a:off x="10972800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Diamond 67"/>
          <p:cNvSpPr/>
          <p:nvPr/>
        </p:nvSpPr>
        <p:spPr>
          <a:xfrm>
            <a:off x="11301984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Diamond 68"/>
          <p:cNvSpPr/>
          <p:nvPr/>
        </p:nvSpPr>
        <p:spPr>
          <a:xfrm>
            <a:off x="11631167" y="126626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Diamond 69"/>
          <p:cNvSpPr/>
          <p:nvPr/>
        </p:nvSpPr>
        <p:spPr>
          <a:xfrm>
            <a:off x="11960351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Diamond 70"/>
          <p:cNvSpPr/>
          <p:nvPr/>
        </p:nvSpPr>
        <p:spPr>
          <a:xfrm>
            <a:off x="12289536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Diamond 71"/>
          <p:cNvSpPr/>
          <p:nvPr/>
        </p:nvSpPr>
        <p:spPr>
          <a:xfrm>
            <a:off x="10149840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Diamond 72"/>
          <p:cNvSpPr/>
          <p:nvPr/>
        </p:nvSpPr>
        <p:spPr>
          <a:xfrm>
            <a:off x="10479024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Diamond 73"/>
          <p:cNvSpPr/>
          <p:nvPr/>
        </p:nvSpPr>
        <p:spPr>
          <a:xfrm>
            <a:off x="10808208" y="1437436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Diamond 74"/>
          <p:cNvSpPr/>
          <p:nvPr/>
        </p:nvSpPr>
        <p:spPr>
          <a:xfrm>
            <a:off x="11137392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Diamond 75"/>
          <p:cNvSpPr/>
          <p:nvPr/>
        </p:nvSpPr>
        <p:spPr>
          <a:xfrm>
            <a:off x="11466576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Diamond 76"/>
          <p:cNvSpPr/>
          <p:nvPr/>
        </p:nvSpPr>
        <p:spPr>
          <a:xfrm>
            <a:off x="11795759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Diamond 77"/>
          <p:cNvSpPr/>
          <p:nvPr/>
        </p:nvSpPr>
        <p:spPr>
          <a:xfrm>
            <a:off x="12124944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Diamond 78"/>
          <p:cNvSpPr/>
          <p:nvPr/>
        </p:nvSpPr>
        <p:spPr>
          <a:xfrm>
            <a:off x="10314432" y="160861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Diamond 79"/>
          <p:cNvSpPr/>
          <p:nvPr/>
        </p:nvSpPr>
        <p:spPr>
          <a:xfrm>
            <a:off x="10643615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Diamond 80"/>
          <p:cNvSpPr/>
          <p:nvPr/>
        </p:nvSpPr>
        <p:spPr>
          <a:xfrm>
            <a:off x="10972800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Diamond 81"/>
          <p:cNvSpPr/>
          <p:nvPr/>
        </p:nvSpPr>
        <p:spPr>
          <a:xfrm>
            <a:off x="11301984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Diamond 82"/>
          <p:cNvSpPr/>
          <p:nvPr/>
        </p:nvSpPr>
        <p:spPr>
          <a:xfrm>
            <a:off x="11631167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Diamond 83"/>
          <p:cNvSpPr/>
          <p:nvPr/>
        </p:nvSpPr>
        <p:spPr>
          <a:xfrm>
            <a:off x="11960351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Diamond 84"/>
          <p:cNvSpPr/>
          <p:nvPr/>
        </p:nvSpPr>
        <p:spPr>
          <a:xfrm>
            <a:off x="12289536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Diamond 85"/>
          <p:cNvSpPr/>
          <p:nvPr/>
        </p:nvSpPr>
        <p:spPr>
          <a:xfrm>
            <a:off x="-1188720" y="512064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Diamond 86"/>
          <p:cNvSpPr/>
          <p:nvPr/>
        </p:nvSpPr>
        <p:spPr>
          <a:xfrm>
            <a:off x="-859536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Diamond 87"/>
          <p:cNvSpPr/>
          <p:nvPr/>
        </p:nvSpPr>
        <p:spPr>
          <a:xfrm>
            <a:off x="-530352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Diamond 88"/>
          <p:cNvSpPr/>
          <p:nvPr/>
        </p:nvSpPr>
        <p:spPr>
          <a:xfrm>
            <a:off x="-201167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Diamond 89"/>
          <p:cNvSpPr/>
          <p:nvPr/>
        </p:nvSpPr>
        <p:spPr>
          <a:xfrm>
            <a:off x="128015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Diamond 90"/>
          <p:cNvSpPr/>
          <p:nvPr/>
        </p:nvSpPr>
        <p:spPr>
          <a:xfrm>
            <a:off x="457199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Diamond 91"/>
          <p:cNvSpPr/>
          <p:nvPr/>
        </p:nvSpPr>
        <p:spPr>
          <a:xfrm>
            <a:off x="786384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Diamond 92"/>
          <p:cNvSpPr/>
          <p:nvPr/>
        </p:nvSpPr>
        <p:spPr>
          <a:xfrm>
            <a:off x="-1024128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Diamond 93"/>
          <p:cNvSpPr/>
          <p:nvPr/>
        </p:nvSpPr>
        <p:spPr>
          <a:xfrm>
            <a:off x="-694944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Diamond 94"/>
          <p:cNvSpPr/>
          <p:nvPr/>
        </p:nvSpPr>
        <p:spPr>
          <a:xfrm>
            <a:off x="-365760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Diamond 95"/>
          <p:cNvSpPr/>
          <p:nvPr/>
        </p:nvSpPr>
        <p:spPr>
          <a:xfrm>
            <a:off x="-36576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Diamond 96"/>
          <p:cNvSpPr/>
          <p:nvPr/>
        </p:nvSpPr>
        <p:spPr>
          <a:xfrm>
            <a:off x="292607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Diamond 97"/>
          <p:cNvSpPr/>
          <p:nvPr/>
        </p:nvSpPr>
        <p:spPr>
          <a:xfrm>
            <a:off x="621791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Diamond 98"/>
          <p:cNvSpPr/>
          <p:nvPr/>
        </p:nvSpPr>
        <p:spPr>
          <a:xfrm>
            <a:off x="950976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Diamond 99"/>
          <p:cNvSpPr/>
          <p:nvPr/>
        </p:nvSpPr>
        <p:spPr>
          <a:xfrm>
            <a:off x="-1188720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Diamond 100"/>
          <p:cNvSpPr/>
          <p:nvPr/>
        </p:nvSpPr>
        <p:spPr>
          <a:xfrm>
            <a:off x="-859536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Diamond 101"/>
          <p:cNvSpPr/>
          <p:nvPr/>
        </p:nvSpPr>
        <p:spPr>
          <a:xfrm>
            <a:off x="-530352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" name="Diamond 102"/>
          <p:cNvSpPr/>
          <p:nvPr/>
        </p:nvSpPr>
        <p:spPr>
          <a:xfrm>
            <a:off x="-201167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Diamond 103"/>
          <p:cNvSpPr/>
          <p:nvPr/>
        </p:nvSpPr>
        <p:spPr>
          <a:xfrm>
            <a:off x="128015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Diamond 104"/>
          <p:cNvSpPr/>
          <p:nvPr/>
        </p:nvSpPr>
        <p:spPr>
          <a:xfrm>
            <a:off x="457199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Diamond 105"/>
          <p:cNvSpPr/>
          <p:nvPr/>
        </p:nvSpPr>
        <p:spPr>
          <a:xfrm>
            <a:off x="786384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" name="Diamond 106"/>
          <p:cNvSpPr/>
          <p:nvPr/>
        </p:nvSpPr>
        <p:spPr>
          <a:xfrm>
            <a:off x="-1024128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Diamond 107"/>
          <p:cNvSpPr/>
          <p:nvPr/>
        </p:nvSpPr>
        <p:spPr>
          <a:xfrm>
            <a:off x="-694944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9" name="Diamond 108"/>
          <p:cNvSpPr/>
          <p:nvPr/>
        </p:nvSpPr>
        <p:spPr>
          <a:xfrm>
            <a:off x="-365760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0" name="Diamond 109"/>
          <p:cNvSpPr/>
          <p:nvPr/>
        </p:nvSpPr>
        <p:spPr>
          <a:xfrm>
            <a:off x="-36576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1" name="Diamond 110"/>
          <p:cNvSpPr/>
          <p:nvPr/>
        </p:nvSpPr>
        <p:spPr>
          <a:xfrm>
            <a:off x="292607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" name="Diamond 111"/>
          <p:cNvSpPr/>
          <p:nvPr/>
        </p:nvSpPr>
        <p:spPr>
          <a:xfrm>
            <a:off x="621791" y="563416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3" name="Diamond 112"/>
          <p:cNvSpPr/>
          <p:nvPr/>
        </p:nvSpPr>
        <p:spPr>
          <a:xfrm>
            <a:off x="950976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4" name="Diamond 113"/>
          <p:cNvSpPr/>
          <p:nvPr/>
        </p:nvSpPr>
        <p:spPr>
          <a:xfrm>
            <a:off x="-1188720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5" name="Diamond 114"/>
          <p:cNvSpPr/>
          <p:nvPr/>
        </p:nvSpPr>
        <p:spPr>
          <a:xfrm>
            <a:off x="-859536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6" name="Diamond 115"/>
          <p:cNvSpPr/>
          <p:nvPr/>
        </p:nvSpPr>
        <p:spPr>
          <a:xfrm>
            <a:off x="-530352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7" name="Diamond 116"/>
          <p:cNvSpPr/>
          <p:nvPr/>
        </p:nvSpPr>
        <p:spPr>
          <a:xfrm>
            <a:off x="-201167" y="580534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8" name="Diamond 117"/>
          <p:cNvSpPr/>
          <p:nvPr/>
        </p:nvSpPr>
        <p:spPr>
          <a:xfrm>
            <a:off x="128015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" name="Diamond 118"/>
          <p:cNvSpPr/>
          <p:nvPr/>
        </p:nvSpPr>
        <p:spPr>
          <a:xfrm>
            <a:off x="457199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0" name="Diamond 119"/>
          <p:cNvSpPr/>
          <p:nvPr/>
        </p:nvSpPr>
        <p:spPr>
          <a:xfrm>
            <a:off x="786384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Diamond 120"/>
          <p:cNvSpPr/>
          <p:nvPr/>
        </p:nvSpPr>
        <p:spPr>
          <a:xfrm>
            <a:off x="-1024128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2" name="Diamond 121"/>
          <p:cNvSpPr/>
          <p:nvPr/>
        </p:nvSpPr>
        <p:spPr>
          <a:xfrm>
            <a:off x="-694944" y="597651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3" name="Diamond 122"/>
          <p:cNvSpPr/>
          <p:nvPr/>
        </p:nvSpPr>
        <p:spPr>
          <a:xfrm>
            <a:off x="-365760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4" name="Diamond 123"/>
          <p:cNvSpPr/>
          <p:nvPr/>
        </p:nvSpPr>
        <p:spPr>
          <a:xfrm>
            <a:off x="-36576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5" name="Diamond 124"/>
          <p:cNvSpPr/>
          <p:nvPr/>
        </p:nvSpPr>
        <p:spPr>
          <a:xfrm>
            <a:off x="292607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6" name="Diamond 125"/>
          <p:cNvSpPr/>
          <p:nvPr/>
        </p:nvSpPr>
        <p:spPr>
          <a:xfrm>
            <a:off x="621791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" name="Diamond 126"/>
          <p:cNvSpPr/>
          <p:nvPr/>
        </p:nvSpPr>
        <p:spPr>
          <a:xfrm>
            <a:off x="950976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8" name="Diamond 127"/>
          <p:cNvSpPr/>
          <p:nvPr/>
        </p:nvSpPr>
        <p:spPr>
          <a:xfrm>
            <a:off x="-1188720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9" name="Diamond 128"/>
          <p:cNvSpPr/>
          <p:nvPr/>
        </p:nvSpPr>
        <p:spPr>
          <a:xfrm>
            <a:off x="-859536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" name="Diamond 129"/>
          <p:cNvSpPr/>
          <p:nvPr/>
        </p:nvSpPr>
        <p:spPr>
          <a:xfrm>
            <a:off x="-530352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1" name="Diamond 130"/>
          <p:cNvSpPr/>
          <p:nvPr/>
        </p:nvSpPr>
        <p:spPr>
          <a:xfrm>
            <a:off x="-201167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2" name="Diamond 131"/>
          <p:cNvSpPr/>
          <p:nvPr/>
        </p:nvSpPr>
        <p:spPr>
          <a:xfrm>
            <a:off x="128015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3" name="Diamond 132"/>
          <p:cNvSpPr/>
          <p:nvPr/>
        </p:nvSpPr>
        <p:spPr>
          <a:xfrm>
            <a:off x="457199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4" name="Diamond 133"/>
          <p:cNvSpPr/>
          <p:nvPr/>
        </p:nvSpPr>
        <p:spPr>
          <a:xfrm>
            <a:off x="786384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5" name="Diamond 134"/>
          <p:cNvSpPr/>
          <p:nvPr/>
        </p:nvSpPr>
        <p:spPr>
          <a:xfrm>
            <a:off x="-1024128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6" name="Diamond 135"/>
          <p:cNvSpPr/>
          <p:nvPr/>
        </p:nvSpPr>
        <p:spPr>
          <a:xfrm>
            <a:off x="-694944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7" name="Diamond 136"/>
          <p:cNvSpPr/>
          <p:nvPr/>
        </p:nvSpPr>
        <p:spPr>
          <a:xfrm>
            <a:off x="-365760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8" name="Diamond 137"/>
          <p:cNvSpPr/>
          <p:nvPr/>
        </p:nvSpPr>
        <p:spPr>
          <a:xfrm>
            <a:off x="-36576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9" name="Diamond 138"/>
          <p:cNvSpPr/>
          <p:nvPr/>
        </p:nvSpPr>
        <p:spPr>
          <a:xfrm>
            <a:off x="292607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0" name="Diamond 139"/>
          <p:cNvSpPr/>
          <p:nvPr/>
        </p:nvSpPr>
        <p:spPr>
          <a:xfrm>
            <a:off x="621791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1" name="Diamond 140"/>
          <p:cNvSpPr/>
          <p:nvPr/>
        </p:nvSpPr>
        <p:spPr>
          <a:xfrm>
            <a:off x="950976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2" name="Diamond 141"/>
          <p:cNvSpPr/>
          <p:nvPr/>
        </p:nvSpPr>
        <p:spPr>
          <a:xfrm>
            <a:off x="-1188720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3" name="Diamond 142"/>
          <p:cNvSpPr/>
          <p:nvPr/>
        </p:nvSpPr>
        <p:spPr>
          <a:xfrm>
            <a:off x="-859536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4" name="Diamond 143"/>
          <p:cNvSpPr/>
          <p:nvPr/>
        </p:nvSpPr>
        <p:spPr>
          <a:xfrm>
            <a:off x="-530352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" name="Diamond 144"/>
          <p:cNvSpPr/>
          <p:nvPr/>
        </p:nvSpPr>
        <p:spPr>
          <a:xfrm>
            <a:off x="-201167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" name="Diamond 145"/>
          <p:cNvSpPr/>
          <p:nvPr/>
        </p:nvSpPr>
        <p:spPr>
          <a:xfrm>
            <a:off x="128015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7" name="Diamond 146"/>
          <p:cNvSpPr/>
          <p:nvPr/>
        </p:nvSpPr>
        <p:spPr>
          <a:xfrm>
            <a:off x="457199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8" name="Diamond 147"/>
          <p:cNvSpPr/>
          <p:nvPr/>
        </p:nvSpPr>
        <p:spPr>
          <a:xfrm>
            <a:off x="786384" y="649004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9" name="Diamond 148"/>
          <p:cNvSpPr/>
          <p:nvPr/>
        </p:nvSpPr>
        <p:spPr>
          <a:xfrm>
            <a:off x="-1024128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0" name="Diamond 149"/>
          <p:cNvSpPr/>
          <p:nvPr/>
        </p:nvSpPr>
        <p:spPr>
          <a:xfrm>
            <a:off x="-694944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1" name="Diamond 150"/>
          <p:cNvSpPr/>
          <p:nvPr/>
        </p:nvSpPr>
        <p:spPr>
          <a:xfrm>
            <a:off x="-365760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Diamond 151"/>
          <p:cNvSpPr/>
          <p:nvPr/>
        </p:nvSpPr>
        <p:spPr>
          <a:xfrm>
            <a:off x="-36576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3" name="Diamond 152"/>
          <p:cNvSpPr/>
          <p:nvPr/>
        </p:nvSpPr>
        <p:spPr>
          <a:xfrm>
            <a:off x="292607" y="666122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Diamond 153"/>
          <p:cNvSpPr/>
          <p:nvPr/>
        </p:nvSpPr>
        <p:spPr>
          <a:xfrm>
            <a:off x="621791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5" name="Diamond 154"/>
          <p:cNvSpPr/>
          <p:nvPr/>
        </p:nvSpPr>
        <p:spPr>
          <a:xfrm>
            <a:off x="950976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6" name="Diamond 155"/>
          <p:cNvSpPr/>
          <p:nvPr/>
        </p:nvSpPr>
        <p:spPr>
          <a:xfrm>
            <a:off x="-1188720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7" name="Diamond 156"/>
          <p:cNvSpPr/>
          <p:nvPr/>
        </p:nvSpPr>
        <p:spPr>
          <a:xfrm>
            <a:off x="-859536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8" name="Diamond 157"/>
          <p:cNvSpPr/>
          <p:nvPr/>
        </p:nvSpPr>
        <p:spPr>
          <a:xfrm>
            <a:off x="-530352" y="6832396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9" name="Diamond 158"/>
          <p:cNvSpPr/>
          <p:nvPr/>
        </p:nvSpPr>
        <p:spPr>
          <a:xfrm>
            <a:off x="-201167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0" name="Diamond 159"/>
          <p:cNvSpPr/>
          <p:nvPr/>
        </p:nvSpPr>
        <p:spPr>
          <a:xfrm>
            <a:off x="128015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1" name="Diamond 160"/>
          <p:cNvSpPr/>
          <p:nvPr/>
        </p:nvSpPr>
        <p:spPr>
          <a:xfrm>
            <a:off x="457199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2" name="Diamond 161"/>
          <p:cNvSpPr/>
          <p:nvPr/>
        </p:nvSpPr>
        <p:spPr>
          <a:xfrm>
            <a:off x="786384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3" name="TextBox 162"/>
          <p:cNvSpPr txBox="1"/>
          <p:nvPr/>
        </p:nvSpPr>
        <p:spPr>
          <a:xfrm>
            <a:off x="822960" y="2148840"/>
            <a:ext cx="10543032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VIDEO 3 · CHAPTER 6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822960" y="2651760"/>
            <a:ext cx="10543032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1" i="0">
                <a:solidFill>
                  <a:srgbClr val="1B2A5E"/>
                </a:solidFill>
                <a:latin typeface="Helvetica Neue"/>
              </a:rPr>
              <a:t>The Structural Model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1463040" y="3931920"/>
            <a:ext cx="9262872" cy="356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b="0" i="0" dirty="0">
                <a:solidFill>
                  <a:srgbClr val="51607A"/>
                </a:solidFill>
                <a:latin typeface="Helvetica Neue"/>
              </a:rPr>
              <a:t>Testing the theory</a:t>
            </a:r>
            <a:endParaRPr sz="2000" b="0" i="0" dirty="0">
              <a:solidFill>
                <a:srgbClr val="51607A"/>
              </a:solidFill>
              <a:latin typeface="Helvetica Neue"/>
            </a:endParaRPr>
          </a:p>
        </p:txBody>
      </p:sp>
      <p:sp>
        <p:nvSpPr>
          <p:cNvPr id="166" name="Diamond 165"/>
          <p:cNvSpPr/>
          <p:nvPr/>
        </p:nvSpPr>
        <p:spPr>
          <a:xfrm>
            <a:off x="5720943" y="5029200"/>
            <a:ext cx="128016" cy="128016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7" name="Diamond 166"/>
          <p:cNvSpPr/>
          <p:nvPr/>
        </p:nvSpPr>
        <p:spPr>
          <a:xfrm>
            <a:off x="6031839" y="5029200"/>
            <a:ext cx="128016" cy="128016"/>
          </a:xfrm>
          <a:prstGeom prst="diamond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8" name="Diamond 167"/>
          <p:cNvSpPr/>
          <p:nvPr/>
        </p:nvSpPr>
        <p:spPr>
          <a:xfrm>
            <a:off x="6342735" y="5029200"/>
            <a:ext cx="128016" cy="128016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TextBox 16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3 / 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LEARNING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1B2A5E"/>
                </a:solidFill>
                <a:latin typeface="Helvetica Neue"/>
              </a:rPr>
              <a:t>By the end of this video</a:t>
            </a:r>
          </a:p>
        </p:txBody>
      </p:sp>
      <p:sp>
        <p:nvSpPr>
          <p:cNvPr id="5" name="Oval 4"/>
          <p:cNvSpPr/>
          <p:nvPr/>
        </p:nvSpPr>
        <p:spPr>
          <a:xfrm>
            <a:off x="960120" y="23317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210312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Assess the five structural criteria: collinearity, paths, R², f², predictive power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3291839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3063239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Bootstrap path coefficients and read the confidence intervals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425196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402336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Distinguish explanatory power (R²) from predictive power (PLSpredict)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521208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5300706"/>
            <a:ext cx="8961120" cy="32566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2100" dirty="0">
                <a:solidFill>
                  <a:srgbClr val="1A2740"/>
                </a:solidFill>
                <a:latin typeface="Helvetica Neue"/>
              </a:rPr>
              <a:t>Conduct predictive model evaluation and comparison.</a:t>
            </a:r>
            <a:endParaRPr sz="2100" b="0" i="0" dirty="0">
              <a:solidFill>
                <a:srgbClr val="1A2740"/>
              </a:solidFill>
              <a:latin typeface="Helvetica Neue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4 / 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THE FIVE-STEP PROCEDURE</a:t>
            </a:r>
          </a:p>
        </p:txBody>
      </p:sp>
      <p:sp>
        <p:nvSpPr>
          <p:cNvPr id="4" name="Oval 3"/>
          <p:cNvSpPr/>
          <p:nvPr/>
        </p:nvSpPr>
        <p:spPr>
          <a:xfrm>
            <a:off x="960120" y="169164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495044"/>
            <a:ext cx="8961120" cy="8961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Collinearity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VIF among each construct's predictors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2587752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391156"/>
            <a:ext cx="8961120" cy="8961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Significance &amp; relevance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bootstrapped path coefficients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3483864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287268"/>
            <a:ext cx="8961120" cy="8961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Explanatory power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R² of the endogenous constructs</a:t>
            </a:r>
          </a:p>
        </p:txBody>
      </p:sp>
      <p:sp>
        <p:nvSpPr>
          <p:cNvPr id="10" name="Oval 9"/>
          <p:cNvSpPr/>
          <p:nvPr/>
        </p:nvSpPr>
        <p:spPr>
          <a:xfrm>
            <a:off x="960120" y="4379976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4183380"/>
            <a:ext cx="8961120" cy="8961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Effect sizes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f² per path</a:t>
            </a:r>
          </a:p>
        </p:txBody>
      </p:sp>
      <p:sp>
        <p:nvSpPr>
          <p:cNvPr id="12" name="Oval 11"/>
          <p:cNvSpPr/>
          <p:nvPr/>
        </p:nvSpPr>
        <p:spPr>
          <a:xfrm>
            <a:off x="960120" y="5276088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37360" y="5364714"/>
            <a:ext cx="8961120" cy="32566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 dirty="0">
                <a:solidFill>
                  <a:srgbClr val="1B2A5E"/>
                </a:solidFill>
                <a:latin typeface="Helvetica Neue"/>
              </a:rPr>
              <a:t>Predictive power</a:t>
            </a:r>
            <a:r>
              <a:rPr sz="2100" b="0" i="0" dirty="0">
                <a:solidFill>
                  <a:srgbClr val="1A2740"/>
                </a:solidFill>
                <a:latin typeface="Helvetica Neue"/>
              </a:rPr>
              <a:t> — </a:t>
            </a:r>
            <a:r>
              <a:rPr sz="2100" b="0" i="0" dirty="0" err="1">
                <a:solidFill>
                  <a:srgbClr val="1A2740"/>
                </a:solidFill>
                <a:latin typeface="Helvetica Neue"/>
              </a:rPr>
              <a:t>PLSpredict</a:t>
            </a:r>
            <a:r>
              <a:rPr sz="2100" b="0" i="0" dirty="0">
                <a:solidFill>
                  <a:srgbClr val="1A2740"/>
                </a:solidFill>
                <a:latin typeface="Helvetica Neue"/>
              </a:rPr>
              <a:t>, LM benchmark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5 / 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STEP 1 · COLLINEARITY AMONG PREDICTORS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4480560" cy="24688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828800" y="2148840"/>
            <a:ext cx="3749040" cy="1920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VIF IDEALLY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800" b="1" i="0">
                <a:solidFill>
                  <a:srgbClr val="1B2A5E"/>
                </a:solidFill>
                <a:latin typeface="Helvetica Neue"/>
              </a:rPr>
              <a:t>&lt; 3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start paying attention above this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45352" y="1783080"/>
            <a:ext cx="4480560" cy="24688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611112" y="2148840"/>
            <a:ext cx="3749040" cy="1920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VIF PROBLEM AT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800" b="1" i="0">
                <a:solidFill>
                  <a:srgbClr val="1B2A5E"/>
                </a:solidFill>
                <a:latin typeface="Helvetica Neue"/>
              </a:rPr>
              <a:t>≥ 5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unstable paths, possible sign flips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4709160"/>
            <a:ext cx="9262872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900" b="0" i="0">
                <a:solidFill>
                  <a:srgbClr val="1A2740"/>
                </a:solidFill>
                <a:latin typeface="Helvetica Neue"/>
              </a:rPr>
              <a:t>Path coefficients are regression coefficients — check the predictors of every endogenous construct.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6 / 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PREDICTOR VIFS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29487" y="1828800"/>
          <a:ext cx="10332720" cy="3401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PREDICTING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PREDICTOR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VIF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VERDICT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/ LIKE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QUAL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3.49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acceptable — note it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/ LIKE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PERF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2.89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fine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/ LIKE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CSOR · ATTR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2.08 · 2.12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fine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CUSA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· LIKE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1.69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fine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· LIKE · CUSA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1.41 – 1.95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fine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34924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Only </a:t>
            </a:r>
            <a:r>
              <a:rPr sz="1700" b="1" i="0">
                <a:solidFill>
                  <a:srgbClr val="B45309"/>
                </a:solidFill>
                <a:latin typeface="Helvetica Neue"/>
              </a:rPr>
              <a:t>QUAL at 3.49</a:t>
            </a:r>
            <a:r>
              <a:rPr sz="1700" b="0" i="0">
                <a:solidFill>
                  <a:srgbClr val="51607A"/>
                </a:solidFill>
                <a:latin typeface="Helvetica Neue"/>
              </a:rPr>
              <a:t> sits above 3 — below the ceiling of 5, so report and proceed.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7 / 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BOOTSTRAPPED PATHS · 1,000 SAMPLES · SEED 123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026767" y="1207008"/>
          <a:ext cx="8138160" cy="448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PATH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ESTIMATE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2.5% CI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97.5% CI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QUAL → COMP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1D4F91"/>
                          </a:solidFill>
                          <a:latin typeface="Helvetica Neue"/>
                        </a:rPr>
                        <a:t>0.430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0.301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0.559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QUAL → LIKE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1D4F91"/>
                          </a:solidFill>
                          <a:latin typeface="Helvetica Neue"/>
                        </a:rPr>
                        <a:t>0.380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0.261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0.522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PERF → COMP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1D4F91"/>
                          </a:solidFill>
                          <a:latin typeface="Helvetica Neue"/>
                        </a:rPr>
                        <a:t>0.295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0.165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0.417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PERF → LIKE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B45309"/>
                          </a:solidFill>
                          <a:latin typeface="Helvetica Neue"/>
                        </a:rPr>
                        <a:t>0.117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-0.013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0.261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CSOR → COMP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B45309"/>
                          </a:solidFill>
                          <a:latin typeface="Helvetica Neue"/>
                        </a:rPr>
                        <a:t>0.059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-0.040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0.171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CSOR → LIKE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1D4F91"/>
                          </a:solidFill>
                          <a:latin typeface="Helvetica Neue"/>
                        </a:rPr>
                        <a:t>0.178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0.063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0.290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ATTR → COMP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B45309"/>
                          </a:solidFill>
                          <a:latin typeface="Helvetica Neue"/>
                        </a:rPr>
                        <a:t>0.086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-0.018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0.184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ATTR → LIKE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1D4F91"/>
                          </a:solidFill>
                          <a:latin typeface="Helvetica Neue"/>
                        </a:rPr>
                        <a:t>0.167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0.036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0.284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CUSA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1D4F91"/>
                          </a:solidFill>
                          <a:latin typeface="Helvetica Neue"/>
                        </a:rPr>
                        <a:t>0.146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0.015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0.274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CUSL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B45309"/>
                          </a:solidFill>
                          <a:latin typeface="Helvetica Neue"/>
                        </a:rPr>
                        <a:t>0.006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-0.096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0.114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CUSA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1D4F91"/>
                          </a:solidFill>
                          <a:latin typeface="Helvetica Neue"/>
                        </a:rPr>
                        <a:t>0.436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0.320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0.554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CUSL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1D4F91"/>
                          </a:solidFill>
                          <a:latin typeface="Helvetica Neue"/>
                        </a:rPr>
                        <a:t>0.344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0.235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0.449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CUSA → 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1" i="0">
                          <a:solidFill>
                            <a:srgbClr val="1D4F91"/>
                          </a:solidFill>
                          <a:latin typeface="Helvetica Neue"/>
                        </a:rPr>
                        <a:t>0.505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0.420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500" b="0" i="0">
                          <a:solidFill>
                            <a:srgbClr val="1A2740"/>
                          </a:solidFill>
                          <a:latin typeface="Helvetica Neue"/>
                        </a:rPr>
                        <a:t>0.587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870448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0" i="0">
                <a:solidFill>
                  <a:srgbClr val="51607A"/>
                </a:solidFill>
                <a:latin typeface="Helvetica Neue"/>
              </a:rPr>
              <a:t>Nine of thirteen significant. Amber CIs include zero — including </a:t>
            </a:r>
            <a:r>
              <a:rPr sz="1500" b="1" i="0">
                <a:solidFill>
                  <a:srgbClr val="B45309"/>
                </a:solidFill>
                <a:latin typeface="Helvetica Neue"/>
              </a:rPr>
              <a:t>COMP → CUSL at 0.006</a:t>
            </a:r>
            <a:r>
              <a:rPr sz="1500" b="0" i="0">
                <a:solidFill>
                  <a:srgbClr val="51607A"/>
                </a:solidFill>
                <a:latin typeface="Helvetica Neue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8 / 20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STEP 2 · TOTAL EFFECTS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38247" y="1554480"/>
          <a:ext cx="7315200" cy="2816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DRIVER → CUSL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TOTAL EFFECT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95% CI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QUAL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0.248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[0.174, 0.340]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PERF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0.089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[0.005, 0.176]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CSOR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0.105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[0.038, 0.172]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ATTR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0.101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[0.028, 0.173]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COMP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0.079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[-0.046, 0.208]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LIKE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0.564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[0.439, 0.679]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62356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1A2740"/>
                </a:solidFill>
                <a:latin typeface="Helvetica Neue"/>
              </a:rPr>
              <a:t>None of the four drivers has a direct arrow to loyalty — yet each carries a significant </a:t>
            </a:r>
            <a:r>
              <a:rPr sz="1700" b="1" i="0">
                <a:solidFill>
                  <a:srgbClr val="1B2A5E"/>
                </a:solidFill>
                <a:latin typeface="Helvetica Neue"/>
              </a:rPr>
              <a:t>total</a:t>
            </a:r>
            <a:r>
              <a:rPr sz="1700" b="0" i="0">
                <a:solidFill>
                  <a:srgbClr val="1A2740"/>
                </a:solidFill>
                <a:latin typeface="Helvetica Neue"/>
              </a:rPr>
              <a:t> effect through COMP/LIKE → CUSA → CUSL. Total = direct + indirect; COMP's stays flat — the video-4 puzzle.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9 / 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1743</Words>
  <Application>Microsoft Macintosh PowerPoint</Application>
  <PresentationFormat>Widescreen</PresentationFormat>
  <Paragraphs>347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Consolas</vt:lpstr>
      <vt:lpstr>Helvetica Neue</vt:lpstr>
      <vt:lpstr>Menlo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Nicholas Danks</cp:lastModifiedBy>
  <cp:revision>3</cp:revision>
  <dcterms:created xsi:type="dcterms:W3CDTF">2013-01-27T09:14:16Z</dcterms:created>
  <dcterms:modified xsi:type="dcterms:W3CDTF">2026-07-16T11:17:23Z</dcterms:modified>
  <cp:category/>
</cp:coreProperties>
</file>