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Series intro card — reusable across all videos (~5 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Shots 6:30 / 8:30 thresholds for reliability + AVE.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Shots 6:30 / 8:30 results — corp_rep_summary$reliability. CUSA row dimmed (single item).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10:00 HTMT thresholds.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10:00 results — corp_rep_summary$validity$htmt. Point at COMP-LIKE 0.780.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13:00 habit banner #7 (45 s) — zoom on set.seed.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13:00 results — bootstrapped_HTMT, nboot 1000, seed 123, alpha 0.10.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15:00 results — congruence_test() from seminrExtras. Franke, Sarstedt &amp; Danks (2021).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16:30 wrap — recap the four criteria, point to the companion page and Chapter 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End card (~15 s), reusable — swap the 'next video' line per episode.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0:00 cold open. Narration: four things every reviewer will check, in SEMinR, in under 20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0:15 title card + channel intro.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0:30 — read the outcomes aloud as they appear.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1:00 setup. One install call; corp_rep_data, 344 firms.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1:00 habit banner #1 (15 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2:00 habit banner #4 (30 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4:30 threshold card before running the loadings code.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Shot 4:30 results — cut here after running corp_rep_summary$loadings^2.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-365760" y="53035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-365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Diamond 3"/>
          <p:cNvSpPr/>
          <p:nvPr/>
        </p:nvSpPr>
        <p:spPr>
          <a:xfrm>
            <a:off x="292607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Diamond 4"/>
          <p:cNvSpPr/>
          <p:nvPr/>
        </p:nvSpPr>
        <p:spPr>
          <a:xfrm>
            <a:off x="62179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iamond 5"/>
          <p:cNvSpPr/>
          <p:nvPr/>
        </p:nvSpPr>
        <p:spPr>
          <a:xfrm>
            <a:off x="9509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Diamond 6"/>
          <p:cNvSpPr/>
          <p:nvPr/>
        </p:nvSpPr>
        <p:spPr>
          <a:xfrm>
            <a:off x="1280160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Diamond 7"/>
          <p:cNvSpPr/>
          <p:nvPr/>
        </p:nvSpPr>
        <p:spPr>
          <a:xfrm>
            <a:off x="1609344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Diamond 8"/>
          <p:cNvSpPr/>
          <p:nvPr/>
        </p:nvSpPr>
        <p:spPr>
          <a:xfrm>
            <a:off x="1938528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Diamond 9"/>
          <p:cNvSpPr/>
          <p:nvPr/>
        </p:nvSpPr>
        <p:spPr>
          <a:xfrm>
            <a:off x="226771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Diamond 10"/>
          <p:cNvSpPr/>
          <p:nvPr/>
        </p:nvSpPr>
        <p:spPr>
          <a:xfrm>
            <a:off x="259689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Diamond 11"/>
          <p:cNvSpPr/>
          <p:nvPr/>
        </p:nvSpPr>
        <p:spPr>
          <a:xfrm>
            <a:off x="-2011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Diamond 12"/>
          <p:cNvSpPr/>
          <p:nvPr/>
        </p:nvSpPr>
        <p:spPr>
          <a:xfrm>
            <a:off x="128015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Diamond 13"/>
          <p:cNvSpPr/>
          <p:nvPr/>
        </p:nvSpPr>
        <p:spPr>
          <a:xfrm>
            <a:off x="457199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Diamond 14"/>
          <p:cNvSpPr/>
          <p:nvPr/>
        </p:nvSpPr>
        <p:spPr>
          <a:xfrm>
            <a:off x="786384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Diamond 15"/>
          <p:cNvSpPr/>
          <p:nvPr/>
        </p:nvSpPr>
        <p:spPr>
          <a:xfrm>
            <a:off x="11155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Diamond 16"/>
          <p:cNvSpPr/>
          <p:nvPr/>
        </p:nvSpPr>
        <p:spPr>
          <a:xfrm>
            <a:off x="1444751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Diamond 17"/>
          <p:cNvSpPr/>
          <p:nvPr/>
        </p:nvSpPr>
        <p:spPr>
          <a:xfrm>
            <a:off x="1773936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Diamond 18"/>
          <p:cNvSpPr/>
          <p:nvPr/>
        </p:nvSpPr>
        <p:spPr>
          <a:xfrm>
            <a:off x="2103120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Diamond 19"/>
          <p:cNvSpPr/>
          <p:nvPr/>
        </p:nvSpPr>
        <p:spPr>
          <a:xfrm>
            <a:off x="2432303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Diamond 20"/>
          <p:cNvSpPr/>
          <p:nvPr/>
        </p:nvSpPr>
        <p:spPr>
          <a:xfrm>
            <a:off x="2761487" y="547469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Diamond 21"/>
          <p:cNvSpPr/>
          <p:nvPr/>
        </p:nvSpPr>
        <p:spPr>
          <a:xfrm>
            <a:off x="-3657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Diamond 22"/>
          <p:cNvSpPr/>
          <p:nvPr/>
        </p:nvSpPr>
        <p:spPr>
          <a:xfrm>
            <a:off x="-365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Diamond 23"/>
          <p:cNvSpPr/>
          <p:nvPr/>
        </p:nvSpPr>
        <p:spPr>
          <a:xfrm>
            <a:off x="292607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Diamond 24"/>
          <p:cNvSpPr/>
          <p:nvPr/>
        </p:nvSpPr>
        <p:spPr>
          <a:xfrm>
            <a:off x="62179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Diamond 25"/>
          <p:cNvSpPr/>
          <p:nvPr/>
        </p:nvSpPr>
        <p:spPr>
          <a:xfrm>
            <a:off x="9509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Diamond 26"/>
          <p:cNvSpPr/>
          <p:nvPr/>
        </p:nvSpPr>
        <p:spPr>
          <a:xfrm>
            <a:off x="12801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Diamond 27"/>
          <p:cNvSpPr/>
          <p:nvPr/>
        </p:nvSpPr>
        <p:spPr>
          <a:xfrm>
            <a:off x="1609344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Diamond 28"/>
          <p:cNvSpPr/>
          <p:nvPr/>
        </p:nvSpPr>
        <p:spPr>
          <a:xfrm>
            <a:off x="1938528" y="564587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Diamond 29"/>
          <p:cNvSpPr/>
          <p:nvPr/>
        </p:nvSpPr>
        <p:spPr>
          <a:xfrm>
            <a:off x="226771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Diamond 30"/>
          <p:cNvSpPr/>
          <p:nvPr/>
        </p:nvSpPr>
        <p:spPr>
          <a:xfrm>
            <a:off x="259689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Diamond 31"/>
          <p:cNvSpPr/>
          <p:nvPr/>
        </p:nvSpPr>
        <p:spPr>
          <a:xfrm>
            <a:off x="-2011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Diamond 32"/>
          <p:cNvSpPr/>
          <p:nvPr/>
        </p:nvSpPr>
        <p:spPr>
          <a:xfrm>
            <a:off x="128015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Diamond 33"/>
          <p:cNvSpPr/>
          <p:nvPr/>
        </p:nvSpPr>
        <p:spPr>
          <a:xfrm>
            <a:off x="457199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Diamond 34"/>
          <p:cNvSpPr/>
          <p:nvPr/>
        </p:nvSpPr>
        <p:spPr>
          <a:xfrm>
            <a:off x="786384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Diamond 35"/>
          <p:cNvSpPr/>
          <p:nvPr/>
        </p:nvSpPr>
        <p:spPr>
          <a:xfrm>
            <a:off x="11155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Diamond 36"/>
          <p:cNvSpPr/>
          <p:nvPr/>
        </p:nvSpPr>
        <p:spPr>
          <a:xfrm>
            <a:off x="1444751" y="581704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Diamond 37"/>
          <p:cNvSpPr/>
          <p:nvPr/>
        </p:nvSpPr>
        <p:spPr>
          <a:xfrm>
            <a:off x="1773936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Diamond 38"/>
          <p:cNvSpPr/>
          <p:nvPr/>
        </p:nvSpPr>
        <p:spPr>
          <a:xfrm>
            <a:off x="2103120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Diamond 39"/>
          <p:cNvSpPr/>
          <p:nvPr/>
        </p:nvSpPr>
        <p:spPr>
          <a:xfrm>
            <a:off x="2432303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Diamond 40"/>
          <p:cNvSpPr/>
          <p:nvPr/>
        </p:nvSpPr>
        <p:spPr>
          <a:xfrm>
            <a:off x="2761487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Diamond 41"/>
          <p:cNvSpPr/>
          <p:nvPr/>
        </p:nvSpPr>
        <p:spPr>
          <a:xfrm>
            <a:off x="-3657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Diamond 42"/>
          <p:cNvSpPr/>
          <p:nvPr/>
        </p:nvSpPr>
        <p:spPr>
          <a:xfrm>
            <a:off x="-365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Diamond 43"/>
          <p:cNvSpPr/>
          <p:nvPr/>
        </p:nvSpPr>
        <p:spPr>
          <a:xfrm>
            <a:off x="292607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Diamond 44"/>
          <p:cNvSpPr/>
          <p:nvPr/>
        </p:nvSpPr>
        <p:spPr>
          <a:xfrm>
            <a:off x="621792" y="598822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Diamond 45"/>
          <p:cNvSpPr/>
          <p:nvPr/>
        </p:nvSpPr>
        <p:spPr>
          <a:xfrm>
            <a:off x="9509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Diamond 46"/>
          <p:cNvSpPr/>
          <p:nvPr/>
        </p:nvSpPr>
        <p:spPr>
          <a:xfrm>
            <a:off x="12801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Diamond 47"/>
          <p:cNvSpPr/>
          <p:nvPr/>
        </p:nvSpPr>
        <p:spPr>
          <a:xfrm>
            <a:off x="1609344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Diamond 48"/>
          <p:cNvSpPr/>
          <p:nvPr/>
        </p:nvSpPr>
        <p:spPr>
          <a:xfrm>
            <a:off x="1938528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Diamond 49"/>
          <p:cNvSpPr/>
          <p:nvPr/>
        </p:nvSpPr>
        <p:spPr>
          <a:xfrm>
            <a:off x="2267712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Diamond 50"/>
          <p:cNvSpPr/>
          <p:nvPr/>
        </p:nvSpPr>
        <p:spPr>
          <a:xfrm>
            <a:off x="259689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Diamond 51"/>
          <p:cNvSpPr/>
          <p:nvPr/>
        </p:nvSpPr>
        <p:spPr>
          <a:xfrm>
            <a:off x="-2011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Diamond 52"/>
          <p:cNvSpPr/>
          <p:nvPr/>
        </p:nvSpPr>
        <p:spPr>
          <a:xfrm>
            <a:off x="128015" y="615939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Diamond 53"/>
          <p:cNvSpPr/>
          <p:nvPr/>
        </p:nvSpPr>
        <p:spPr>
          <a:xfrm>
            <a:off x="457199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Diamond 54"/>
          <p:cNvSpPr/>
          <p:nvPr/>
        </p:nvSpPr>
        <p:spPr>
          <a:xfrm>
            <a:off x="786384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Diamond 55"/>
          <p:cNvSpPr/>
          <p:nvPr/>
        </p:nvSpPr>
        <p:spPr>
          <a:xfrm>
            <a:off x="11155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Diamond 56"/>
          <p:cNvSpPr/>
          <p:nvPr/>
        </p:nvSpPr>
        <p:spPr>
          <a:xfrm>
            <a:off x="1444751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Diamond 57"/>
          <p:cNvSpPr/>
          <p:nvPr/>
        </p:nvSpPr>
        <p:spPr>
          <a:xfrm>
            <a:off x="1773936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Diamond 58"/>
          <p:cNvSpPr/>
          <p:nvPr/>
        </p:nvSpPr>
        <p:spPr>
          <a:xfrm>
            <a:off x="2103120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Diamond 59"/>
          <p:cNvSpPr/>
          <p:nvPr/>
        </p:nvSpPr>
        <p:spPr>
          <a:xfrm>
            <a:off x="2432303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Diamond 60"/>
          <p:cNvSpPr/>
          <p:nvPr/>
        </p:nvSpPr>
        <p:spPr>
          <a:xfrm>
            <a:off x="2761487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2" name="Picture 61" descr="plssemr_co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513" y="1234440"/>
            <a:ext cx="2791782" cy="4206240"/>
          </a:xfrm>
          <a:prstGeom prst="rect">
            <a:avLst/>
          </a:prstGeom>
          <a:ln w="12700">
            <a:solidFill>
              <a:srgbClr val="C5D0E0"/>
            </a:solidFill>
          </a:ln>
          <a:effectLst/>
        </p:spPr>
      </p:pic>
      <p:sp>
        <p:nvSpPr>
          <p:cNvPr id="63" name="Diamond 62"/>
          <p:cNvSpPr/>
          <p:nvPr/>
        </p:nvSpPr>
        <p:spPr>
          <a:xfrm>
            <a:off x="841248" y="1810512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1170432" y="1737360"/>
            <a:ext cx="731520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SEMINR WITH NICK DANKS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960" y="2240280"/>
            <a:ext cx="73152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6400" b="1" i="0">
                <a:solidFill>
                  <a:srgbClr val="1B2A5E"/>
                </a:solidFill>
                <a:latin typeface="Helvetica Neue"/>
              </a:rPr>
              <a:t>PLS-SEM with R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22960" y="3520440"/>
            <a:ext cx="73152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Companion to </a:t>
            </a:r>
            <a:r>
              <a:rPr sz="1900" b="0" i="1">
                <a:solidFill>
                  <a:srgbClr val="51607A"/>
                </a:solidFill>
                <a:latin typeface="Helvetica Neue"/>
              </a:rPr>
              <a:t>PLS-SEM Using R</a:t>
            </a:r>
          </a:p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Hair, Hult, Ringle, Sarstedt, Danks &amp; Adler (2026)</a:t>
            </a:r>
          </a:p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25000"/>
              </a:lnSpc>
            </a:pPr>
            <a:r>
              <a:rPr sz="1900" b="1" i="0">
                <a:solidFill>
                  <a:srgbClr val="1D4F91"/>
                </a:solidFill>
                <a:latin typeface="Helvetica Neue"/>
              </a:rPr>
              <a:t>Open access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 / 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CRITERIA 2 &amp; 3 · RELIABILITY AND CONVERGENT VALIDITY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83080"/>
            <a:ext cx="4480560" cy="29260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828800" y="2194560"/>
            <a:ext cx="3749040" cy="2331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ALPHA · RHO_A · RHO_C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000" b="1" i="0">
                <a:solidFill>
                  <a:srgbClr val="1B2A5E"/>
                </a:solidFill>
                <a:latin typeface="Helvetica Neue"/>
              </a:rPr>
              <a:t>0.70 – 0.95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800" b="0" i="0">
                <a:solidFill>
                  <a:srgbClr val="1A2740"/>
                </a:solidFill>
                <a:latin typeface="Helvetica Neue"/>
              </a:rPr>
              <a:t>Report </a:t>
            </a:r>
            <a:r>
              <a:rPr sz="1800" b="1" i="0">
                <a:solidFill>
                  <a:srgbClr val="1A2740"/>
                </a:solidFill>
                <a:latin typeface="Helvetica Neue"/>
              </a:rPr>
              <a:t>rho</a:t>
            </a:r>
            <a:r>
              <a:rPr sz="1300" b="1" i="0">
                <a:solidFill>
                  <a:srgbClr val="1A2740"/>
                </a:solidFill>
                <a:latin typeface="Helvetica Neue"/>
              </a:rPr>
              <a:t>A</a:t>
            </a:r>
            <a:r>
              <a:rPr sz="1800" b="0" i="0">
                <a:solidFill>
                  <a:srgbClr val="1A2740"/>
                </a:solidFill>
                <a:latin typeface="Helvetica Neue"/>
              </a:rPr>
              <a:t> as the primary measure.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45352" y="1783080"/>
            <a:ext cx="4480560" cy="29260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611112" y="2194560"/>
            <a:ext cx="3749040" cy="2331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AVE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000" b="1" i="0">
                <a:solidFill>
                  <a:srgbClr val="1B2A5E"/>
                </a:solidFill>
                <a:latin typeface="Helvetica Neue"/>
              </a:rPr>
              <a:t>≥ 0.50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800" b="0" i="0">
                <a:solidFill>
                  <a:srgbClr val="1A2740"/>
                </a:solidFill>
                <a:latin typeface="Helvetica Neue"/>
              </a:rPr>
              <a:t>Convergent validity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5074920"/>
            <a:ext cx="926287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Single-item constructs (CUSA) show 1.000 — nothing to assess.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10 / 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RELIABILITY AND CONVERGENT VALIDITY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78127" y="2011680"/>
          <a:ext cx="9235440" cy="251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6000"/>
                <a:gridCol w="1737360"/>
                <a:gridCol w="1737360"/>
                <a:gridCol w="1737360"/>
                <a:gridCol w="1737360"/>
              </a:tblGrid>
              <a:tr h="502920">
                <a:tc>
                  <a:txBody>
                    <a:bodyPr wrap="none"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CONSTRUCT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ALPHA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RHO_A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RHO_C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AVE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</a:tr>
              <a:tr h="502920">
                <a:tc>
                  <a:txBody>
                    <a:bodyPr wrap="none"/>
                    <a:lstStyle/>
                    <a:p>
                      <a:pPr algn="l"/>
                      <a:r>
                        <a:rPr sz="1800" b="1" i="0">
                          <a:solidFill>
                            <a:srgbClr val="1A2740"/>
                          </a:solidFill>
                          <a:latin typeface="Menlo"/>
                        </a:rPr>
                        <a:t>COMP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0.776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0.832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0.865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0.681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502920">
                <a:tc>
                  <a:txBody>
                    <a:bodyPr wrap="none"/>
                    <a:lstStyle/>
                    <a:p>
                      <a:pPr algn="l"/>
                      <a:r>
                        <a:rPr sz="1800" b="1" i="0">
                          <a:solidFill>
                            <a:srgbClr val="1A2740"/>
                          </a:solidFill>
                          <a:latin typeface="Menlo"/>
                        </a:rPr>
                        <a:t>LIKE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0.831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0.836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0.899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0.747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502920">
                <a:tc>
                  <a:txBody>
                    <a:bodyPr wrap="none"/>
                    <a:lstStyle/>
                    <a:p>
                      <a:pPr algn="l"/>
                      <a:r>
                        <a:rPr sz="1800" b="0" i="0">
                          <a:solidFill>
                            <a:srgbClr val="6E7E9C"/>
                          </a:solidFill>
                          <a:latin typeface="Menlo"/>
                        </a:rPr>
                        <a:t>CUSA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6E7E9C"/>
                          </a:solidFill>
                          <a:latin typeface="Helvetica Neue"/>
                        </a:rPr>
                        <a:t>1.000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6E7E9C"/>
                          </a:solidFill>
                          <a:latin typeface="Helvetica Neue"/>
                        </a:rPr>
                        <a:t>1.000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6E7E9C"/>
                          </a:solidFill>
                          <a:latin typeface="Helvetica Neue"/>
                        </a:rPr>
                        <a:t>1.000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6E7E9C"/>
                          </a:solidFill>
                          <a:latin typeface="Helvetica Neue"/>
                        </a:rPr>
                        <a:t>1.000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502920">
                <a:tc>
                  <a:txBody>
                    <a:bodyPr wrap="none"/>
                    <a:lstStyle/>
                    <a:p>
                      <a:pPr algn="l"/>
                      <a:r>
                        <a:rPr sz="1800" b="1" i="0">
                          <a:solidFill>
                            <a:srgbClr val="1A2740"/>
                          </a:solidFill>
                          <a:latin typeface="Menlo"/>
                        </a:rPr>
                        <a:t>CUSL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0.831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0.839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0.899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800" b="1" i="0">
                          <a:solidFill>
                            <a:srgbClr val="1D4F91"/>
                          </a:solidFill>
                          <a:latin typeface="Helvetica Neue"/>
                        </a:rPr>
                        <a:t>0.748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120640"/>
            <a:ext cx="94457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All rho</a:t>
            </a:r>
            <a:r>
              <a:rPr sz="1200" b="0" i="0">
                <a:solidFill>
                  <a:srgbClr val="51607A"/>
                </a:solidFill>
                <a:latin typeface="Helvetica Neue"/>
              </a:rPr>
              <a:t>A</a:t>
            </a:r>
            <a:r>
              <a:rPr sz="1700" b="0" i="0">
                <a:solidFill>
                  <a:srgbClr val="51607A"/>
                </a:solidFill>
                <a:latin typeface="Helvetica Neue"/>
              </a:rPr>
              <a:t> in 0.70–0.95, all AVE ≥ 0.50. CUSA is single-item — its row is not interpretable.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11 / 18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CRITERION 4 · DISCRIMINANT VALIDITY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83080"/>
            <a:ext cx="4480560" cy="24688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828800" y="2194560"/>
            <a:ext cx="3749040" cy="1874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HTMT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000" b="1" i="0">
                <a:solidFill>
                  <a:srgbClr val="1B2A5E"/>
                </a:solidFill>
                <a:latin typeface="Helvetica Neue"/>
              </a:rPr>
              <a:t>&lt; 0.85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800" b="0" i="0">
                <a:solidFill>
                  <a:srgbClr val="1A2740"/>
                </a:solidFill>
                <a:latin typeface="Helvetica Neue"/>
              </a:rPr>
              <a:t>conceptually distinct constructs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45352" y="1783080"/>
            <a:ext cx="4480560" cy="246888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611112" y="2194560"/>
            <a:ext cx="3749040" cy="1874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HTMT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000" b="1" i="0">
                <a:solidFill>
                  <a:srgbClr val="1B2A5E"/>
                </a:solidFill>
                <a:latin typeface="Helvetica Neue"/>
              </a:rPr>
              <a:t>&lt; 0.90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800" b="0" i="0">
                <a:solidFill>
                  <a:srgbClr val="1A2740"/>
                </a:solidFill>
                <a:latin typeface="Helvetica Neue"/>
              </a:rPr>
              <a:t>conceptually similar constructs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4709160"/>
            <a:ext cx="9262872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Stricter test: 90% bootstrap CI upper bound must not include </a:t>
            </a:r>
            <a:r>
              <a:rPr sz="2200" b="1" i="0">
                <a:solidFill>
                  <a:srgbClr val="B45309"/>
                </a:solidFill>
                <a:latin typeface="Helvetica Neue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12 / 18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HTMT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63927" y="2148840"/>
          <a:ext cx="7863840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3120"/>
                <a:gridCol w="1920240"/>
                <a:gridCol w="1920240"/>
                <a:gridCol w="1920240"/>
              </a:tblGrid>
              <a:tr h="548640">
                <a:tc>
                  <a:txBody>
                    <a:bodyPr wrap="none"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/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COMP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LIKE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CUSA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</a:tr>
              <a:tr h="548640">
                <a:tc>
                  <a:txBody>
                    <a:bodyPr wrap="none"/>
                    <a:lstStyle/>
                    <a:p>
                      <a:pPr algn="l"/>
                      <a:r>
                        <a:rPr sz="1900" b="1" i="0">
                          <a:solidFill>
                            <a:srgbClr val="1A2740"/>
                          </a:solidFill>
                          <a:latin typeface="Menlo"/>
                        </a:rPr>
                        <a:t>LIKE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900" b="1" i="0">
                          <a:solidFill>
                            <a:srgbClr val="B45309"/>
                          </a:solidFill>
                          <a:latin typeface="Helvetica Neue"/>
                        </a:rPr>
                        <a:t>0.780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900" b="0" i="0">
                          <a:solidFill>
                            <a:srgbClr val="1A2740"/>
                          </a:solidFill>
                          <a:latin typeface="Helvetica Neue"/>
                        </a:rPr>
                        <a:t/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900" b="0" i="0">
                          <a:solidFill>
                            <a:srgbClr val="1A2740"/>
                          </a:solidFill>
                          <a:latin typeface="Helvetica Neue"/>
                        </a:rPr>
                        <a:t/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548640">
                <a:tc>
                  <a:txBody>
                    <a:bodyPr wrap="none"/>
                    <a:lstStyle/>
                    <a:p>
                      <a:pPr algn="l"/>
                      <a:r>
                        <a:rPr sz="1900" b="1" i="0">
                          <a:solidFill>
                            <a:srgbClr val="1A2740"/>
                          </a:solidFill>
                          <a:latin typeface="Menlo"/>
                        </a:rPr>
                        <a:t>CUSA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900" b="1" i="0">
                          <a:solidFill>
                            <a:srgbClr val="1D4F91"/>
                          </a:solidFill>
                          <a:latin typeface="Helvetica Neue"/>
                        </a:rPr>
                        <a:t>0.465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900" b="1" i="0">
                          <a:solidFill>
                            <a:srgbClr val="1D4F91"/>
                          </a:solidFill>
                          <a:latin typeface="Helvetica Neue"/>
                        </a:rPr>
                        <a:t>0.577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900" b="0" i="0">
                          <a:solidFill>
                            <a:srgbClr val="1A2740"/>
                          </a:solidFill>
                          <a:latin typeface="Helvetica Neue"/>
                        </a:rPr>
                        <a:t/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548640">
                <a:tc>
                  <a:txBody>
                    <a:bodyPr wrap="none"/>
                    <a:lstStyle/>
                    <a:p>
                      <a:pPr algn="l"/>
                      <a:r>
                        <a:rPr sz="1900" b="1" i="0">
                          <a:solidFill>
                            <a:srgbClr val="1A2740"/>
                          </a:solidFill>
                          <a:latin typeface="Menlo"/>
                        </a:rPr>
                        <a:t>CUSL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900" b="1" i="0">
                          <a:solidFill>
                            <a:srgbClr val="1D4F91"/>
                          </a:solidFill>
                          <a:latin typeface="Helvetica Neue"/>
                        </a:rPr>
                        <a:t>0.532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900" b="1" i="0">
                          <a:solidFill>
                            <a:srgbClr val="1D4F91"/>
                          </a:solidFill>
                          <a:latin typeface="Helvetica Neue"/>
                        </a:rPr>
                        <a:t>0.737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900" b="1" i="0">
                          <a:solidFill>
                            <a:srgbClr val="1D4F91"/>
                          </a:solidFill>
                          <a:latin typeface="Helvetica Neue"/>
                        </a:rPr>
                        <a:t>0.755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4892040"/>
            <a:ext cx="94457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Every pair below 0.85. The closest call: </a:t>
            </a:r>
            <a:r>
              <a:rPr sz="1700" b="1" i="0">
                <a:solidFill>
                  <a:srgbClr val="B45309"/>
                </a:solidFill>
                <a:latin typeface="Helvetica Neue"/>
              </a:rPr>
              <a:t>COMP–LIKE at 0.780</a:t>
            </a:r>
            <a:r>
              <a:rPr sz="1700" b="0" i="0">
                <a:solidFill>
                  <a:srgbClr val="51607A"/>
                </a:solidFill>
                <a:latin typeface="Helvetica Neue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13 / 18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B45309"/>
                </a:solidFill>
                <a:latin typeface="Helvetica Neue"/>
              </a:rPr>
              <a:t>R HABIT 7 OF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37360"/>
            <a:ext cx="9262872" cy="3977639"/>
          </a:xfrm>
          <a:prstGeom prst="roundRect">
            <a:avLst>
              <a:gd name="adj" fmla="val 5500"/>
            </a:avLst>
          </a:prstGeom>
          <a:solidFill>
            <a:srgbClr val="FDF4DF"/>
          </a:solidFill>
          <a:ln w="12700">
            <a:solidFill>
              <a:srgbClr val="ECDA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965960" y="2194560"/>
            <a:ext cx="777240" cy="777240"/>
          </a:xfrm>
          <a:prstGeom prst="ellipse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3000" b="1" i="0">
                <a:solidFill>
                  <a:srgbClr val="1B2A5E"/>
                </a:solidFill>
                <a:latin typeface="Helvetica Neue"/>
              </a:rPr>
              <a:t>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3240" y="2103120"/>
            <a:ext cx="722376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1B2A5E"/>
                </a:solidFill>
                <a:latin typeface="Helvetica Neue"/>
              </a:rPr>
              <a:t>Seed your bootstraps. Always.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63240" y="3246120"/>
            <a:ext cx="7223760" cy="2240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00" b="0" i="0">
                <a:solidFill>
                  <a:srgbClr val="0F3D73"/>
                </a:solidFill>
                <a:latin typeface="Menlo"/>
              </a:rPr>
              <a:t>set.seed(123)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 immediately before </a:t>
            </a:r>
            <a:r>
              <a:rPr sz="1900" b="0" i="0">
                <a:solidFill>
                  <a:srgbClr val="0F3D73"/>
                </a:solidFill>
                <a:latin typeface="Menlo"/>
              </a:rPr>
              <a:t>bootstrap_model()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.</a:t>
            </a:r>
          </a:p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A one-line insurance policy against “I can't reproduce your Table 3.” No exceptions.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14 / 18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BOOTSTRAPPED HTMT · 1,000 SAMPLES · SEED 123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981047" y="1600200"/>
          <a:ext cx="8229600" cy="3328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7520"/>
                <a:gridCol w="1737360"/>
                <a:gridCol w="1737360"/>
                <a:gridCol w="1737360"/>
              </a:tblGrid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RELATIONSHIP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HTMT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5% CI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95% CI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LIKE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0.780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0.709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0.842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CUSA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0.465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0.373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0.552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CUSL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0.532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0.445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0.629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CUSA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0.577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0.504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0.642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CUSL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0.737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0.669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0.803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CUSA → CUSL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0.755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0.697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0.808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623560"/>
            <a:ext cx="94457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No upper bound comes near 1 — the largest is </a:t>
            </a:r>
            <a:r>
              <a:rPr sz="1700" b="1" i="0">
                <a:solidFill>
                  <a:srgbClr val="1D4F91"/>
                </a:solidFill>
                <a:latin typeface="Helvetica Neue"/>
              </a:rPr>
              <a:t>0.842</a:t>
            </a:r>
            <a:r>
              <a:rPr sz="1700" b="0" i="0">
                <a:solidFill>
                  <a:srgbClr val="51607A"/>
                </a:solidFill>
                <a:latin typeface="Helvetica Neue"/>
              </a:rPr>
              <a:t>. Discriminant validity holds inferentially.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15 / 18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CONGRUENCE TEST · FRANKE, SARSTEDT &amp; DANKS (2021)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15287" y="1600200"/>
          <a:ext cx="8961120" cy="3328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7520"/>
                <a:gridCol w="2468880"/>
                <a:gridCol w="1737360"/>
                <a:gridCol w="1737360"/>
              </a:tblGrid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RELATIONSHIP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CONGRUENCE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5% CI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95% CI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LIKE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0.961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0.937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0.978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CUSA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0.841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0.776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0.895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CUSL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0.893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0.847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0.928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CUSA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0.875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0.819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0.921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CUSL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0.940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0.911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0.962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47548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CUSA → CUSL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0.961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0.941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0.975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623560"/>
            <a:ext cx="94457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Every CI upper bound stays below 1 — even the tightest pairs remain empirically distinct.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16 / 18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RECAP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0584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1B2A5E"/>
                </a:solidFill>
                <a:latin typeface="Helvetica Neue"/>
              </a:rPr>
              <a:t>The four criteria</a:t>
            </a:r>
          </a:p>
        </p:txBody>
      </p:sp>
      <p:sp>
        <p:nvSpPr>
          <p:cNvPr id="5" name="Oval 4"/>
          <p:cNvSpPr/>
          <p:nvPr/>
        </p:nvSpPr>
        <p:spPr>
          <a:xfrm>
            <a:off x="960120" y="23317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360" y="2125979"/>
            <a:ext cx="896112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00" b="1" i="0">
                <a:solidFill>
                  <a:srgbClr val="1B2A5E"/>
                </a:solidFill>
                <a:latin typeface="Helvetica Neue"/>
              </a:rPr>
              <a:t>Indicator reliability</a:t>
            </a:r>
            <a:r>
              <a:rPr sz="2300" b="0" i="0">
                <a:solidFill>
                  <a:srgbClr val="1A2740"/>
                </a:solidFill>
                <a:latin typeface="Helvetica Neue"/>
              </a:rPr>
              <a:t> — loadings ≥ 0.708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32461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3040379"/>
            <a:ext cx="896112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00" b="1" i="0">
                <a:solidFill>
                  <a:srgbClr val="1B2A5E"/>
                </a:solidFill>
                <a:latin typeface="Helvetica Neue"/>
              </a:rPr>
              <a:t>Internal consistency</a:t>
            </a:r>
            <a:r>
              <a:rPr sz="2300" b="0" i="0">
                <a:solidFill>
                  <a:srgbClr val="1A2740"/>
                </a:solidFill>
                <a:latin typeface="Helvetica Neue"/>
              </a:rPr>
              <a:t> — rho_A in 0.70 – 0.95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41605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3954780"/>
            <a:ext cx="896112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00" b="1" i="0">
                <a:solidFill>
                  <a:srgbClr val="1B2A5E"/>
                </a:solidFill>
                <a:latin typeface="Helvetica Neue"/>
              </a:rPr>
              <a:t>Convergent validity</a:t>
            </a:r>
            <a:r>
              <a:rPr sz="2300" b="0" i="0">
                <a:solidFill>
                  <a:srgbClr val="1A2740"/>
                </a:solidFill>
                <a:latin typeface="Helvetica Neue"/>
              </a:rPr>
              <a:t> — AVE ≥ 0.50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50749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4869180"/>
            <a:ext cx="896112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00" b="1" i="0">
                <a:solidFill>
                  <a:srgbClr val="1B2A5E"/>
                </a:solidFill>
                <a:latin typeface="Helvetica Neue"/>
              </a:rPr>
              <a:t>Discriminant validity</a:t>
            </a:r>
            <a:r>
              <a:rPr sz="2300" b="0" i="0">
                <a:solidFill>
                  <a:srgbClr val="1A2740"/>
                </a:solidFill>
                <a:latin typeface="Helvetica Neue"/>
              </a:rPr>
              <a:t> — HTMT &lt; 0.85, CI excludes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17 / 18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-365760" y="53035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-365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Diamond 3"/>
          <p:cNvSpPr/>
          <p:nvPr/>
        </p:nvSpPr>
        <p:spPr>
          <a:xfrm>
            <a:off x="292607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Diamond 4"/>
          <p:cNvSpPr/>
          <p:nvPr/>
        </p:nvSpPr>
        <p:spPr>
          <a:xfrm>
            <a:off x="62179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iamond 5"/>
          <p:cNvSpPr/>
          <p:nvPr/>
        </p:nvSpPr>
        <p:spPr>
          <a:xfrm>
            <a:off x="9509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Diamond 6"/>
          <p:cNvSpPr/>
          <p:nvPr/>
        </p:nvSpPr>
        <p:spPr>
          <a:xfrm>
            <a:off x="1280160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Diamond 7"/>
          <p:cNvSpPr/>
          <p:nvPr/>
        </p:nvSpPr>
        <p:spPr>
          <a:xfrm>
            <a:off x="1609344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Diamond 8"/>
          <p:cNvSpPr/>
          <p:nvPr/>
        </p:nvSpPr>
        <p:spPr>
          <a:xfrm>
            <a:off x="1938528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Diamond 9"/>
          <p:cNvSpPr/>
          <p:nvPr/>
        </p:nvSpPr>
        <p:spPr>
          <a:xfrm>
            <a:off x="226771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Diamond 10"/>
          <p:cNvSpPr/>
          <p:nvPr/>
        </p:nvSpPr>
        <p:spPr>
          <a:xfrm>
            <a:off x="259689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Diamond 11"/>
          <p:cNvSpPr/>
          <p:nvPr/>
        </p:nvSpPr>
        <p:spPr>
          <a:xfrm>
            <a:off x="-2011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Diamond 12"/>
          <p:cNvSpPr/>
          <p:nvPr/>
        </p:nvSpPr>
        <p:spPr>
          <a:xfrm>
            <a:off x="128015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Diamond 13"/>
          <p:cNvSpPr/>
          <p:nvPr/>
        </p:nvSpPr>
        <p:spPr>
          <a:xfrm>
            <a:off x="457199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Diamond 14"/>
          <p:cNvSpPr/>
          <p:nvPr/>
        </p:nvSpPr>
        <p:spPr>
          <a:xfrm>
            <a:off x="786384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Diamond 15"/>
          <p:cNvSpPr/>
          <p:nvPr/>
        </p:nvSpPr>
        <p:spPr>
          <a:xfrm>
            <a:off x="11155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Diamond 16"/>
          <p:cNvSpPr/>
          <p:nvPr/>
        </p:nvSpPr>
        <p:spPr>
          <a:xfrm>
            <a:off x="1444751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Diamond 17"/>
          <p:cNvSpPr/>
          <p:nvPr/>
        </p:nvSpPr>
        <p:spPr>
          <a:xfrm>
            <a:off x="1773936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Diamond 18"/>
          <p:cNvSpPr/>
          <p:nvPr/>
        </p:nvSpPr>
        <p:spPr>
          <a:xfrm>
            <a:off x="2103120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Diamond 19"/>
          <p:cNvSpPr/>
          <p:nvPr/>
        </p:nvSpPr>
        <p:spPr>
          <a:xfrm>
            <a:off x="2432303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Diamond 20"/>
          <p:cNvSpPr/>
          <p:nvPr/>
        </p:nvSpPr>
        <p:spPr>
          <a:xfrm>
            <a:off x="2761487" y="547469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Diamond 21"/>
          <p:cNvSpPr/>
          <p:nvPr/>
        </p:nvSpPr>
        <p:spPr>
          <a:xfrm>
            <a:off x="-3657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Diamond 22"/>
          <p:cNvSpPr/>
          <p:nvPr/>
        </p:nvSpPr>
        <p:spPr>
          <a:xfrm>
            <a:off x="-365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Diamond 23"/>
          <p:cNvSpPr/>
          <p:nvPr/>
        </p:nvSpPr>
        <p:spPr>
          <a:xfrm>
            <a:off x="292607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Diamond 24"/>
          <p:cNvSpPr/>
          <p:nvPr/>
        </p:nvSpPr>
        <p:spPr>
          <a:xfrm>
            <a:off x="62179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Diamond 25"/>
          <p:cNvSpPr/>
          <p:nvPr/>
        </p:nvSpPr>
        <p:spPr>
          <a:xfrm>
            <a:off x="9509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Diamond 26"/>
          <p:cNvSpPr/>
          <p:nvPr/>
        </p:nvSpPr>
        <p:spPr>
          <a:xfrm>
            <a:off x="12801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Diamond 27"/>
          <p:cNvSpPr/>
          <p:nvPr/>
        </p:nvSpPr>
        <p:spPr>
          <a:xfrm>
            <a:off x="1609344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Diamond 28"/>
          <p:cNvSpPr/>
          <p:nvPr/>
        </p:nvSpPr>
        <p:spPr>
          <a:xfrm>
            <a:off x="1938528" y="564587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Diamond 29"/>
          <p:cNvSpPr/>
          <p:nvPr/>
        </p:nvSpPr>
        <p:spPr>
          <a:xfrm>
            <a:off x="226771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Diamond 30"/>
          <p:cNvSpPr/>
          <p:nvPr/>
        </p:nvSpPr>
        <p:spPr>
          <a:xfrm>
            <a:off x="259689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Diamond 31"/>
          <p:cNvSpPr/>
          <p:nvPr/>
        </p:nvSpPr>
        <p:spPr>
          <a:xfrm>
            <a:off x="-2011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Diamond 32"/>
          <p:cNvSpPr/>
          <p:nvPr/>
        </p:nvSpPr>
        <p:spPr>
          <a:xfrm>
            <a:off x="128015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Diamond 33"/>
          <p:cNvSpPr/>
          <p:nvPr/>
        </p:nvSpPr>
        <p:spPr>
          <a:xfrm>
            <a:off x="457199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Diamond 34"/>
          <p:cNvSpPr/>
          <p:nvPr/>
        </p:nvSpPr>
        <p:spPr>
          <a:xfrm>
            <a:off x="786384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Diamond 35"/>
          <p:cNvSpPr/>
          <p:nvPr/>
        </p:nvSpPr>
        <p:spPr>
          <a:xfrm>
            <a:off x="11155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Diamond 36"/>
          <p:cNvSpPr/>
          <p:nvPr/>
        </p:nvSpPr>
        <p:spPr>
          <a:xfrm>
            <a:off x="1444751" y="581704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Diamond 37"/>
          <p:cNvSpPr/>
          <p:nvPr/>
        </p:nvSpPr>
        <p:spPr>
          <a:xfrm>
            <a:off x="1773936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Diamond 38"/>
          <p:cNvSpPr/>
          <p:nvPr/>
        </p:nvSpPr>
        <p:spPr>
          <a:xfrm>
            <a:off x="2103120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Diamond 39"/>
          <p:cNvSpPr/>
          <p:nvPr/>
        </p:nvSpPr>
        <p:spPr>
          <a:xfrm>
            <a:off x="2432303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Diamond 40"/>
          <p:cNvSpPr/>
          <p:nvPr/>
        </p:nvSpPr>
        <p:spPr>
          <a:xfrm>
            <a:off x="2761487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Diamond 41"/>
          <p:cNvSpPr/>
          <p:nvPr/>
        </p:nvSpPr>
        <p:spPr>
          <a:xfrm>
            <a:off x="-3657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Diamond 42"/>
          <p:cNvSpPr/>
          <p:nvPr/>
        </p:nvSpPr>
        <p:spPr>
          <a:xfrm>
            <a:off x="-365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Diamond 43"/>
          <p:cNvSpPr/>
          <p:nvPr/>
        </p:nvSpPr>
        <p:spPr>
          <a:xfrm>
            <a:off x="292607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Diamond 44"/>
          <p:cNvSpPr/>
          <p:nvPr/>
        </p:nvSpPr>
        <p:spPr>
          <a:xfrm>
            <a:off x="621792" y="598822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Diamond 45"/>
          <p:cNvSpPr/>
          <p:nvPr/>
        </p:nvSpPr>
        <p:spPr>
          <a:xfrm>
            <a:off x="9509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Diamond 46"/>
          <p:cNvSpPr/>
          <p:nvPr/>
        </p:nvSpPr>
        <p:spPr>
          <a:xfrm>
            <a:off x="12801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Diamond 47"/>
          <p:cNvSpPr/>
          <p:nvPr/>
        </p:nvSpPr>
        <p:spPr>
          <a:xfrm>
            <a:off x="1609344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Diamond 48"/>
          <p:cNvSpPr/>
          <p:nvPr/>
        </p:nvSpPr>
        <p:spPr>
          <a:xfrm>
            <a:off x="1938528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Diamond 49"/>
          <p:cNvSpPr/>
          <p:nvPr/>
        </p:nvSpPr>
        <p:spPr>
          <a:xfrm>
            <a:off x="2267712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Diamond 50"/>
          <p:cNvSpPr/>
          <p:nvPr/>
        </p:nvSpPr>
        <p:spPr>
          <a:xfrm>
            <a:off x="259689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Diamond 51"/>
          <p:cNvSpPr/>
          <p:nvPr/>
        </p:nvSpPr>
        <p:spPr>
          <a:xfrm>
            <a:off x="-2011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Diamond 52"/>
          <p:cNvSpPr/>
          <p:nvPr/>
        </p:nvSpPr>
        <p:spPr>
          <a:xfrm>
            <a:off x="128015" y="615939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Diamond 53"/>
          <p:cNvSpPr/>
          <p:nvPr/>
        </p:nvSpPr>
        <p:spPr>
          <a:xfrm>
            <a:off x="457199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Diamond 54"/>
          <p:cNvSpPr/>
          <p:nvPr/>
        </p:nvSpPr>
        <p:spPr>
          <a:xfrm>
            <a:off x="786384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Diamond 55"/>
          <p:cNvSpPr/>
          <p:nvPr/>
        </p:nvSpPr>
        <p:spPr>
          <a:xfrm>
            <a:off x="11155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Diamond 56"/>
          <p:cNvSpPr/>
          <p:nvPr/>
        </p:nvSpPr>
        <p:spPr>
          <a:xfrm>
            <a:off x="1444751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Diamond 57"/>
          <p:cNvSpPr/>
          <p:nvPr/>
        </p:nvSpPr>
        <p:spPr>
          <a:xfrm>
            <a:off x="1773936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Diamond 58"/>
          <p:cNvSpPr/>
          <p:nvPr/>
        </p:nvSpPr>
        <p:spPr>
          <a:xfrm>
            <a:off x="2103120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Diamond 59"/>
          <p:cNvSpPr/>
          <p:nvPr/>
        </p:nvSpPr>
        <p:spPr>
          <a:xfrm>
            <a:off x="2432303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Diamond 60"/>
          <p:cNvSpPr/>
          <p:nvPr/>
        </p:nvSpPr>
        <p:spPr>
          <a:xfrm>
            <a:off x="2761487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2" name="Picture 61" descr="plssemr_co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350" y="1417320"/>
            <a:ext cx="2366946" cy="3566160"/>
          </a:xfrm>
          <a:prstGeom prst="rect">
            <a:avLst/>
          </a:prstGeom>
          <a:ln w="12700">
            <a:solidFill>
              <a:srgbClr val="C5D0E0"/>
            </a:solidFill>
          </a:ln>
          <a:effectLst/>
        </p:spPr>
      </p:pic>
      <p:sp>
        <p:nvSpPr>
          <p:cNvPr id="63" name="Diamond 62"/>
          <p:cNvSpPr/>
          <p:nvPr/>
        </p:nvSpPr>
        <p:spPr>
          <a:xfrm>
            <a:off x="841248" y="1901952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1170432" y="1828800"/>
            <a:ext cx="78638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RUN THIS YOURSELF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960" y="2331720"/>
            <a:ext cx="78638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1B2A5E"/>
                </a:solidFill>
                <a:latin typeface="Helvetica Neue"/>
              </a:rPr>
              <a:t>nicholasdanks.com/learn/reflective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22960" y="3520440"/>
            <a:ext cx="78638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Package:  </a:t>
            </a:r>
            <a:r>
              <a:rPr sz="2000" b="1" i="0">
                <a:solidFill>
                  <a:srgbClr val="1D4F91"/>
                </a:solidFill>
                <a:latin typeface="Helvetica Neue"/>
              </a:rPr>
              <a:t>cran.r-project.org/package=seminr</a:t>
            </a:r>
          </a:p>
          <a:p>
            <a:pPr algn="l">
              <a:lnSpc>
                <a:spcPct val="15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Theory:  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Chapter 4, </a:t>
            </a:r>
            <a:r>
              <a:rPr sz="2000" b="0" i="1">
                <a:solidFill>
                  <a:srgbClr val="1A2740"/>
                </a:solidFill>
                <a:latin typeface="Helvetica Neue"/>
              </a:rPr>
              <a:t>PLS-SEM Using R</a:t>
            </a:r>
            <a:r>
              <a:rPr sz="2000" b="0" i="0">
                <a:solidFill>
                  <a:srgbClr val="1D4F91"/>
                </a:solidFill>
                <a:latin typeface="Helvetica Neue"/>
              </a:rPr>
              <a:t>  (open access)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2960" y="4892040"/>
            <a:ext cx="78638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1">
                <a:solidFill>
                  <a:srgbClr val="51607A"/>
                </a:solidFill>
                <a:latin typeface="Helvetica Neue"/>
              </a:rPr>
              <a:t>Next video: Formative measurement — subscribe so you don't miss it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18 / 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THE CORPORATE REPUTATION MODEL · CHAPTER 4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2788920" y="2286000"/>
            <a:ext cx="2377440" cy="777240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2788920" y="3703320"/>
            <a:ext cx="2377440" cy="777239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2880360" y="1828799"/>
            <a:ext cx="6245352" cy="1170433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2880360" y="3767328"/>
            <a:ext cx="6245352" cy="1170431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7040880" y="3383280"/>
            <a:ext cx="2084832" cy="0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120140" y="1348739"/>
            <a:ext cx="1783080" cy="105156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 i="0">
                <a:solidFill>
                  <a:srgbClr val="1B2A5E"/>
                </a:solidFill>
                <a:latin typeface="Helvetica Neue"/>
              </a:rPr>
              <a:t>COMP</a:t>
            </a:r>
          </a:p>
        </p:txBody>
      </p:sp>
      <p:sp>
        <p:nvSpPr>
          <p:cNvPr id="10" name="Oval 9"/>
          <p:cNvSpPr/>
          <p:nvPr/>
        </p:nvSpPr>
        <p:spPr>
          <a:xfrm>
            <a:off x="1120140" y="4366259"/>
            <a:ext cx="1783080" cy="105156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 i="0">
                <a:solidFill>
                  <a:srgbClr val="1B2A5E"/>
                </a:solidFill>
                <a:latin typeface="Helvetica Neue"/>
              </a:rPr>
              <a:t>LIKE</a:t>
            </a:r>
          </a:p>
        </p:txBody>
      </p:sp>
      <p:sp>
        <p:nvSpPr>
          <p:cNvPr id="11" name="Oval 10"/>
          <p:cNvSpPr/>
          <p:nvPr/>
        </p:nvSpPr>
        <p:spPr>
          <a:xfrm>
            <a:off x="5234940" y="2857500"/>
            <a:ext cx="1783080" cy="105156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 i="0">
                <a:solidFill>
                  <a:srgbClr val="FFFFFF"/>
                </a:solidFill>
                <a:latin typeface="Helvetica Neue"/>
              </a:rPr>
              <a:t>CUSA</a:t>
            </a:r>
          </a:p>
        </p:txBody>
      </p:sp>
      <p:sp>
        <p:nvSpPr>
          <p:cNvPr id="12" name="Oval 11"/>
          <p:cNvSpPr/>
          <p:nvPr/>
        </p:nvSpPr>
        <p:spPr>
          <a:xfrm>
            <a:off x="9166860" y="2857500"/>
            <a:ext cx="1783080" cy="105156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 i="0">
                <a:solidFill>
                  <a:srgbClr val="FFFFFF"/>
                </a:solidFill>
                <a:latin typeface="Helvetica Neue"/>
              </a:rPr>
              <a:t>CUSL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5806440"/>
            <a:ext cx="94457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 i="0">
                <a:solidFill>
                  <a:srgbClr val="51607A"/>
                </a:solidFill>
                <a:latin typeface="Helvetica Neue"/>
              </a:rPr>
              <a:t>Four things every reviewer will check — in under 20 minutes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2 / 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10149840" y="-2743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iamond 2"/>
          <p:cNvSpPr/>
          <p:nvPr/>
        </p:nvSpPr>
        <p:spPr>
          <a:xfrm>
            <a:off x="10479024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Diamond 3"/>
          <p:cNvSpPr/>
          <p:nvPr/>
        </p:nvSpPr>
        <p:spPr>
          <a:xfrm>
            <a:off x="10808208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Diamond 4"/>
          <p:cNvSpPr/>
          <p:nvPr/>
        </p:nvSpPr>
        <p:spPr>
          <a:xfrm>
            <a:off x="11137392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iamond 5"/>
          <p:cNvSpPr/>
          <p:nvPr/>
        </p:nvSpPr>
        <p:spPr>
          <a:xfrm>
            <a:off x="11466576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Diamond 6"/>
          <p:cNvSpPr/>
          <p:nvPr/>
        </p:nvSpPr>
        <p:spPr>
          <a:xfrm>
            <a:off x="11795759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Diamond 7"/>
          <p:cNvSpPr/>
          <p:nvPr/>
        </p:nvSpPr>
        <p:spPr>
          <a:xfrm>
            <a:off x="12124944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Diamond 8"/>
          <p:cNvSpPr/>
          <p:nvPr/>
        </p:nvSpPr>
        <p:spPr>
          <a:xfrm>
            <a:off x="10314432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Diamond 9"/>
          <p:cNvSpPr/>
          <p:nvPr/>
        </p:nvSpPr>
        <p:spPr>
          <a:xfrm>
            <a:off x="10643615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Diamond 10"/>
          <p:cNvSpPr/>
          <p:nvPr/>
        </p:nvSpPr>
        <p:spPr>
          <a:xfrm>
            <a:off x="10972800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Diamond 11"/>
          <p:cNvSpPr/>
          <p:nvPr/>
        </p:nvSpPr>
        <p:spPr>
          <a:xfrm>
            <a:off x="11301984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Diamond 12"/>
          <p:cNvSpPr/>
          <p:nvPr/>
        </p:nvSpPr>
        <p:spPr>
          <a:xfrm>
            <a:off x="11631167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Diamond 13"/>
          <p:cNvSpPr/>
          <p:nvPr/>
        </p:nvSpPr>
        <p:spPr>
          <a:xfrm>
            <a:off x="11960351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Diamond 14"/>
          <p:cNvSpPr/>
          <p:nvPr/>
        </p:nvSpPr>
        <p:spPr>
          <a:xfrm>
            <a:off x="12289536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Diamond 15"/>
          <p:cNvSpPr/>
          <p:nvPr/>
        </p:nvSpPr>
        <p:spPr>
          <a:xfrm>
            <a:off x="10149840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Diamond 16"/>
          <p:cNvSpPr/>
          <p:nvPr/>
        </p:nvSpPr>
        <p:spPr>
          <a:xfrm>
            <a:off x="10479024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Diamond 17"/>
          <p:cNvSpPr/>
          <p:nvPr/>
        </p:nvSpPr>
        <p:spPr>
          <a:xfrm>
            <a:off x="10808208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Diamond 18"/>
          <p:cNvSpPr/>
          <p:nvPr/>
        </p:nvSpPr>
        <p:spPr>
          <a:xfrm>
            <a:off x="11137392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Diamond 19"/>
          <p:cNvSpPr/>
          <p:nvPr/>
        </p:nvSpPr>
        <p:spPr>
          <a:xfrm>
            <a:off x="11466576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Diamond 20"/>
          <p:cNvSpPr/>
          <p:nvPr/>
        </p:nvSpPr>
        <p:spPr>
          <a:xfrm>
            <a:off x="11795759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Diamond 21"/>
          <p:cNvSpPr/>
          <p:nvPr/>
        </p:nvSpPr>
        <p:spPr>
          <a:xfrm>
            <a:off x="12124944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Diamond 22"/>
          <p:cNvSpPr/>
          <p:nvPr/>
        </p:nvSpPr>
        <p:spPr>
          <a:xfrm>
            <a:off x="10314432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Diamond 23"/>
          <p:cNvSpPr/>
          <p:nvPr/>
        </p:nvSpPr>
        <p:spPr>
          <a:xfrm>
            <a:off x="10643615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Diamond 24"/>
          <p:cNvSpPr/>
          <p:nvPr/>
        </p:nvSpPr>
        <p:spPr>
          <a:xfrm>
            <a:off x="10972800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Diamond 25"/>
          <p:cNvSpPr/>
          <p:nvPr/>
        </p:nvSpPr>
        <p:spPr>
          <a:xfrm>
            <a:off x="11301984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Diamond 26"/>
          <p:cNvSpPr/>
          <p:nvPr/>
        </p:nvSpPr>
        <p:spPr>
          <a:xfrm>
            <a:off x="11631167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Diamond 27"/>
          <p:cNvSpPr/>
          <p:nvPr/>
        </p:nvSpPr>
        <p:spPr>
          <a:xfrm>
            <a:off x="11960351" y="23920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Diamond 28"/>
          <p:cNvSpPr/>
          <p:nvPr/>
        </p:nvSpPr>
        <p:spPr>
          <a:xfrm>
            <a:off x="12289536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Diamond 29"/>
          <p:cNvSpPr/>
          <p:nvPr/>
        </p:nvSpPr>
        <p:spPr>
          <a:xfrm>
            <a:off x="10149840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Diamond 30"/>
          <p:cNvSpPr/>
          <p:nvPr/>
        </p:nvSpPr>
        <p:spPr>
          <a:xfrm>
            <a:off x="10479024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Diamond 31"/>
          <p:cNvSpPr/>
          <p:nvPr/>
        </p:nvSpPr>
        <p:spPr>
          <a:xfrm>
            <a:off x="10808208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Diamond 32"/>
          <p:cNvSpPr/>
          <p:nvPr/>
        </p:nvSpPr>
        <p:spPr>
          <a:xfrm>
            <a:off x="11137392" y="41038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Diamond 33"/>
          <p:cNvSpPr/>
          <p:nvPr/>
        </p:nvSpPr>
        <p:spPr>
          <a:xfrm>
            <a:off x="11466576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Diamond 34"/>
          <p:cNvSpPr/>
          <p:nvPr/>
        </p:nvSpPr>
        <p:spPr>
          <a:xfrm>
            <a:off x="11795759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Diamond 35"/>
          <p:cNvSpPr/>
          <p:nvPr/>
        </p:nvSpPr>
        <p:spPr>
          <a:xfrm>
            <a:off x="12124944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Diamond 36"/>
          <p:cNvSpPr/>
          <p:nvPr/>
        </p:nvSpPr>
        <p:spPr>
          <a:xfrm>
            <a:off x="10314432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Diamond 37"/>
          <p:cNvSpPr/>
          <p:nvPr/>
        </p:nvSpPr>
        <p:spPr>
          <a:xfrm>
            <a:off x="10643615" y="58155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Diamond 38"/>
          <p:cNvSpPr/>
          <p:nvPr/>
        </p:nvSpPr>
        <p:spPr>
          <a:xfrm>
            <a:off x="10972800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Diamond 39"/>
          <p:cNvSpPr/>
          <p:nvPr/>
        </p:nvSpPr>
        <p:spPr>
          <a:xfrm>
            <a:off x="11301984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Diamond 40"/>
          <p:cNvSpPr/>
          <p:nvPr/>
        </p:nvSpPr>
        <p:spPr>
          <a:xfrm>
            <a:off x="11631167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Diamond 41"/>
          <p:cNvSpPr/>
          <p:nvPr/>
        </p:nvSpPr>
        <p:spPr>
          <a:xfrm>
            <a:off x="11960351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Diamond 42"/>
          <p:cNvSpPr/>
          <p:nvPr/>
        </p:nvSpPr>
        <p:spPr>
          <a:xfrm>
            <a:off x="12289536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Diamond 43"/>
          <p:cNvSpPr/>
          <p:nvPr/>
        </p:nvSpPr>
        <p:spPr>
          <a:xfrm>
            <a:off x="10149840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Diamond 44"/>
          <p:cNvSpPr/>
          <p:nvPr/>
        </p:nvSpPr>
        <p:spPr>
          <a:xfrm>
            <a:off x="10479024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Diamond 45"/>
          <p:cNvSpPr/>
          <p:nvPr/>
        </p:nvSpPr>
        <p:spPr>
          <a:xfrm>
            <a:off x="10808208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Diamond 46"/>
          <p:cNvSpPr/>
          <p:nvPr/>
        </p:nvSpPr>
        <p:spPr>
          <a:xfrm>
            <a:off x="11137392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Diamond 47"/>
          <p:cNvSpPr/>
          <p:nvPr/>
        </p:nvSpPr>
        <p:spPr>
          <a:xfrm>
            <a:off x="11466576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Diamond 48"/>
          <p:cNvSpPr/>
          <p:nvPr/>
        </p:nvSpPr>
        <p:spPr>
          <a:xfrm>
            <a:off x="11795759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Diamond 49"/>
          <p:cNvSpPr/>
          <p:nvPr/>
        </p:nvSpPr>
        <p:spPr>
          <a:xfrm>
            <a:off x="12124944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Diamond 50"/>
          <p:cNvSpPr/>
          <p:nvPr/>
        </p:nvSpPr>
        <p:spPr>
          <a:xfrm>
            <a:off x="10314432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Diamond 51"/>
          <p:cNvSpPr/>
          <p:nvPr/>
        </p:nvSpPr>
        <p:spPr>
          <a:xfrm>
            <a:off x="10643615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Diamond 52"/>
          <p:cNvSpPr/>
          <p:nvPr/>
        </p:nvSpPr>
        <p:spPr>
          <a:xfrm>
            <a:off x="10972800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Diamond 53"/>
          <p:cNvSpPr/>
          <p:nvPr/>
        </p:nvSpPr>
        <p:spPr>
          <a:xfrm>
            <a:off x="11301984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Diamond 54"/>
          <p:cNvSpPr/>
          <p:nvPr/>
        </p:nvSpPr>
        <p:spPr>
          <a:xfrm>
            <a:off x="11631167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Diamond 55"/>
          <p:cNvSpPr/>
          <p:nvPr/>
        </p:nvSpPr>
        <p:spPr>
          <a:xfrm>
            <a:off x="11960351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Diamond 56"/>
          <p:cNvSpPr/>
          <p:nvPr/>
        </p:nvSpPr>
        <p:spPr>
          <a:xfrm>
            <a:off x="12289536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Diamond 57"/>
          <p:cNvSpPr/>
          <p:nvPr/>
        </p:nvSpPr>
        <p:spPr>
          <a:xfrm>
            <a:off x="10149840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Diamond 58"/>
          <p:cNvSpPr/>
          <p:nvPr/>
        </p:nvSpPr>
        <p:spPr>
          <a:xfrm>
            <a:off x="10479024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Diamond 59"/>
          <p:cNvSpPr/>
          <p:nvPr/>
        </p:nvSpPr>
        <p:spPr>
          <a:xfrm>
            <a:off x="10808208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Diamond 60"/>
          <p:cNvSpPr/>
          <p:nvPr/>
        </p:nvSpPr>
        <p:spPr>
          <a:xfrm>
            <a:off x="11137392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Diamond 61"/>
          <p:cNvSpPr/>
          <p:nvPr/>
        </p:nvSpPr>
        <p:spPr>
          <a:xfrm>
            <a:off x="11466576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Diamond 62"/>
          <p:cNvSpPr/>
          <p:nvPr/>
        </p:nvSpPr>
        <p:spPr>
          <a:xfrm>
            <a:off x="11795759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Diamond 63"/>
          <p:cNvSpPr/>
          <p:nvPr/>
        </p:nvSpPr>
        <p:spPr>
          <a:xfrm>
            <a:off x="12124944" y="109508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Diamond 64"/>
          <p:cNvSpPr/>
          <p:nvPr/>
        </p:nvSpPr>
        <p:spPr>
          <a:xfrm>
            <a:off x="10314432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Diamond 65"/>
          <p:cNvSpPr/>
          <p:nvPr/>
        </p:nvSpPr>
        <p:spPr>
          <a:xfrm>
            <a:off x="10643615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Diamond 66"/>
          <p:cNvSpPr/>
          <p:nvPr/>
        </p:nvSpPr>
        <p:spPr>
          <a:xfrm>
            <a:off x="10972800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Diamond 67"/>
          <p:cNvSpPr/>
          <p:nvPr/>
        </p:nvSpPr>
        <p:spPr>
          <a:xfrm>
            <a:off x="11301984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Diamond 68"/>
          <p:cNvSpPr/>
          <p:nvPr/>
        </p:nvSpPr>
        <p:spPr>
          <a:xfrm>
            <a:off x="11631167" y="126626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Diamond 69"/>
          <p:cNvSpPr/>
          <p:nvPr/>
        </p:nvSpPr>
        <p:spPr>
          <a:xfrm>
            <a:off x="11960351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Diamond 70"/>
          <p:cNvSpPr/>
          <p:nvPr/>
        </p:nvSpPr>
        <p:spPr>
          <a:xfrm>
            <a:off x="12289536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Diamond 71"/>
          <p:cNvSpPr/>
          <p:nvPr/>
        </p:nvSpPr>
        <p:spPr>
          <a:xfrm>
            <a:off x="10149840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Diamond 72"/>
          <p:cNvSpPr/>
          <p:nvPr/>
        </p:nvSpPr>
        <p:spPr>
          <a:xfrm>
            <a:off x="10479024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Diamond 73"/>
          <p:cNvSpPr/>
          <p:nvPr/>
        </p:nvSpPr>
        <p:spPr>
          <a:xfrm>
            <a:off x="10808208" y="1437436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Diamond 74"/>
          <p:cNvSpPr/>
          <p:nvPr/>
        </p:nvSpPr>
        <p:spPr>
          <a:xfrm>
            <a:off x="11137392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Diamond 75"/>
          <p:cNvSpPr/>
          <p:nvPr/>
        </p:nvSpPr>
        <p:spPr>
          <a:xfrm>
            <a:off x="11466576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Diamond 76"/>
          <p:cNvSpPr/>
          <p:nvPr/>
        </p:nvSpPr>
        <p:spPr>
          <a:xfrm>
            <a:off x="11795759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Diamond 77"/>
          <p:cNvSpPr/>
          <p:nvPr/>
        </p:nvSpPr>
        <p:spPr>
          <a:xfrm>
            <a:off x="12124944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Diamond 78"/>
          <p:cNvSpPr/>
          <p:nvPr/>
        </p:nvSpPr>
        <p:spPr>
          <a:xfrm>
            <a:off x="10314432" y="160861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Diamond 79"/>
          <p:cNvSpPr/>
          <p:nvPr/>
        </p:nvSpPr>
        <p:spPr>
          <a:xfrm>
            <a:off x="10643615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Diamond 80"/>
          <p:cNvSpPr/>
          <p:nvPr/>
        </p:nvSpPr>
        <p:spPr>
          <a:xfrm>
            <a:off x="10972800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Diamond 81"/>
          <p:cNvSpPr/>
          <p:nvPr/>
        </p:nvSpPr>
        <p:spPr>
          <a:xfrm>
            <a:off x="11301984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Diamond 82"/>
          <p:cNvSpPr/>
          <p:nvPr/>
        </p:nvSpPr>
        <p:spPr>
          <a:xfrm>
            <a:off x="11631167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Diamond 83"/>
          <p:cNvSpPr/>
          <p:nvPr/>
        </p:nvSpPr>
        <p:spPr>
          <a:xfrm>
            <a:off x="11960351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Diamond 84"/>
          <p:cNvSpPr/>
          <p:nvPr/>
        </p:nvSpPr>
        <p:spPr>
          <a:xfrm>
            <a:off x="12289536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Diamond 85"/>
          <p:cNvSpPr/>
          <p:nvPr/>
        </p:nvSpPr>
        <p:spPr>
          <a:xfrm>
            <a:off x="-1188720" y="516636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Diamond 86"/>
          <p:cNvSpPr/>
          <p:nvPr/>
        </p:nvSpPr>
        <p:spPr>
          <a:xfrm>
            <a:off x="-859536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Diamond 87"/>
          <p:cNvSpPr/>
          <p:nvPr/>
        </p:nvSpPr>
        <p:spPr>
          <a:xfrm>
            <a:off x="-530352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Diamond 88"/>
          <p:cNvSpPr/>
          <p:nvPr/>
        </p:nvSpPr>
        <p:spPr>
          <a:xfrm>
            <a:off x="-201167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Diamond 89"/>
          <p:cNvSpPr/>
          <p:nvPr/>
        </p:nvSpPr>
        <p:spPr>
          <a:xfrm>
            <a:off x="128015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Diamond 90"/>
          <p:cNvSpPr/>
          <p:nvPr/>
        </p:nvSpPr>
        <p:spPr>
          <a:xfrm>
            <a:off x="457199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Diamond 91"/>
          <p:cNvSpPr/>
          <p:nvPr/>
        </p:nvSpPr>
        <p:spPr>
          <a:xfrm>
            <a:off x="786384" y="516636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Diamond 92"/>
          <p:cNvSpPr/>
          <p:nvPr/>
        </p:nvSpPr>
        <p:spPr>
          <a:xfrm>
            <a:off x="-1024128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Diamond 93"/>
          <p:cNvSpPr/>
          <p:nvPr/>
        </p:nvSpPr>
        <p:spPr>
          <a:xfrm>
            <a:off x="-694944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Diamond 94"/>
          <p:cNvSpPr/>
          <p:nvPr/>
        </p:nvSpPr>
        <p:spPr>
          <a:xfrm>
            <a:off x="-365760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Diamond 95"/>
          <p:cNvSpPr/>
          <p:nvPr/>
        </p:nvSpPr>
        <p:spPr>
          <a:xfrm>
            <a:off x="-36576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Diamond 96"/>
          <p:cNvSpPr/>
          <p:nvPr/>
        </p:nvSpPr>
        <p:spPr>
          <a:xfrm>
            <a:off x="292607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Diamond 97"/>
          <p:cNvSpPr/>
          <p:nvPr/>
        </p:nvSpPr>
        <p:spPr>
          <a:xfrm>
            <a:off x="621791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Diamond 98"/>
          <p:cNvSpPr/>
          <p:nvPr/>
        </p:nvSpPr>
        <p:spPr>
          <a:xfrm>
            <a:off x="950976" y="533753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Diamond 99"/>
          <p:cNvSpPr/>
          <p:nvPr/>
        </p:nvSpPr>
        <p:spPr>
          <a:xfrm>
            <a:off x="-1188720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Diamond 100"/>
          <p:cNvSpPr/>
          <p:nvPr/>
        </p:nvSpPr>
        <p:spPr>
          <a:xfrm>
            <a:off x="-859536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Diamond 101"/>
          <p:cNvSpPr/>
          <p:nvPr/>
        </p:nvSpPr>
        <p:spPr>
          <a:xfrm>
            <a:off x="-530352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Diamond 102"/>
          <p:cNvSpPr/>
          <p:nvPr/>
        </p:nvSpPr>
        <p:spPr>
          <a:xfrm>
            <a:off x="-201167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Diamond 103"/>
          <p:cNvSpPr/>
          <p:nvPr/>
        </p:nvSpPr>
        <p:spPr>
          <a:xfrm>
            <a:off x="128015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Diamond 104"/>
          <p:cNvSpPr/>
          <p:nvPr/>
        </p:nvSpPr>
        <p:spPr>
          <a:xfrm>
            <a:off x="457199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Diamond 105"/>
          <p:cNvSpPr/>
          <p:nvPr/>
        </p:nvSpPr>
        <p:spPr>
          <a:xfrm>
            <a:off x="786384" y="550871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Diamond 106"/>
          <p:cNvSpPr/>
          <p:nvPr/>
        </p:nvSpPr>
        <p:spPr>
          <a:xfrm>
            <a:off x="-1024128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8" name="Diamond 107"/>
          <p:cNvSpPr/>
          <p:nvPr/>
        </p:nvSpPr>
        <p:spPr>
          <a:xfrm>
            <a:off x="-694944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9" name="Diamond 108"/>
          <p:cNvSpPr/>
          <p:nvPr/>
        </p:nvSpPr>
        <p:spPr>
          <a:xfrm>
            <a:off x="-365760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0" name="Diamond 109"/>
          <p:cNvSpPr/>
          <p:nvPr/>
        </p:nvSpPr>
        <p:spPr>
          <a:xfrm>
            <a:off x="-36576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1" name="Diamond 110"/>
          <p:cNvSpPr/>
          <p:nvPr/>
        </p:nvSpPr>
        <p:spPr>
          <a:xfrm>
            <a:off x="292607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2" name="Diamond 111"/>
          <p:cNvSpPr/>
          <p:nvPr/>
        </p:nvSpPr>
        <p:spPr>
          <a:xfrm>
            <a:off x="621791" y="567988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3" name="Diamond 112"/>
          <p:cNvSpPr/>
          <p:nvPr/>
        </p:nvSpPr>
        <p:spPr>
          <a:xfrm>
            <a:off x="950976" y="567988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4" name="Diamond 113"/>
          <p:cNvSpPr/>
          <p:nvPr/>
        </p:nvSpPr>
        <p:spPr>
          <a:xfrm>
            <a:off x="-1188720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5" name="Diamond 114"/>
          <p:cNvSpPr/>
          <p:nvPr/>
        </p:nvSpPr>
        <p:spPr>
          <a:xfrm>
            <a:off x="-859536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6" name="Diamond 115"/>
          <p:cNvSpPr/>
          <p:nvPr/>
        </p:nvSpPr>
        <p:spPr>
          <a:xfrm>
            <a:off x="-530352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Diamond 116"/>
          <p:cNvSpPr/>
          <p:nvPr/>
        </p:nvSpPr>
        <p:spPr>
          <a:xfrm>
            <a:off x="-201167" y="585106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8" name="Diamond 117"/>
          <p:cNvSpPr/>
          <p:nvPr/>
        </p:nvSpPr>
        <p:spPr>
          <a:xfrm>
            <a:off x="128015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9" name="Diamond 118"/>
          <p:cNvSpPr/>
          <p:nvPr/>
        </p:nvSpPr>
        <p:spPr>
          <a:xfrm>
            <a:off x="457199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0" name="Diamond 119"/>
          <p:cNvSpPr/>
          <p:nvPr/>
        </p:nvSpPr>
        <p:spPr>
          <a:xfrm>
            <a:off x="786384" y="585106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1" name="Diamond 120"/>
          <p:cNvSpPr/>
          <p:nvPr/>
        </p:nvSpPr>
        <p:spPr>
          <a:xfrm>
            <a:off x="-1024128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2" name="Diamond 121"/>
          <p:cNvSpPr/>
          <p:nvPr/>
        </p:nvSpPr>
        <p:spPr>
          <a:xfrm>
            <a:off x="-694944" y="602223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3" name="Diamond 122"/>
          <p:cNvSpPr/>
          <p:nvPr/>
        </p:nvSpPr>
        <p:spPr>
          <a:xfrm>
            <a:off x="-365760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4" name="Diamond 123"/>
          <p:cNvSpPr/>
          <p:nvPr/>
        </p:nvSpPr>
        <p:spPr>
          <a:xfrm>
            <a:off x="-36576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5" name="Diamond 124"/>
          <p:cNvSpPr/>
          <p:nvPr/>
        </p:nvSpPr>
        <p:spPr>
          <a:xfrm>
            <a:off x="292607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6" name="Diamond 125"/>
          <p:cNvSpPr/>
          <p:nvPr/>
        </p:nvSpPr>
        <p:spPr>
          <a:xfrm>
            <a:off x="621791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7" name="Diamond 126"/>
          <p:cNvSpPr/>
          <p:nvPr/>
        </p:nvSpPr>
        <p:spPr>
          <a:xfrm>
            <a:off x="950976" y="602223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8" name="TextBox 127"/>
          <p:cNvSpPr txBox="1"/>
          <p:nvPr/>
        </p:nvSpPr>
        <p:spPr>
          <a:xfrm>
            <a:off x="822960" y="2148840"/>
            <a:ext cx="10543032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VIDEO 1 · CHAPTER 4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822960" y="2651760"/>
            <a:ext cx="10543032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1" i="0">
                <a:solidFill>
                  <a:srgbClr val="1B2A5E"/>
                </a:solidFill>
                <a:latin typeface="Helvetica Neue"/>
              </a:rPr>
              <a:t>Reflective Measurement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463040" y="3931920"/>
            <a:ext cx="9262872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Four criteria every reviewer will check</a:t>
            </a:r>
          </a:p>
        </p:txBody>
      </p:sp>
      <p:sp>
        <p:nvSpPr>
          <p:cNvPr id="131" name="Diamond 130"/>
          <p:cNvSpPr/>
          <p:nvPr/>
        </p:nvSpPr>
        <p:spPr>
          <a:xfrm>
            <a:off x="5720943" y="5029200"/>
            <a:ext cx="128016" cy="128016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2" name="Diamond 131"/>
          <p:cNvSpPr/>
          <p:nvPr/>
        </p:nvSpPr>
        <p:spPr>
          <a:xfrm>
            <a:off x="6031839" y="5029200"/>
            <a:ext cx="128016" cy="128016"/>
          </a:xfrm>
          <a:prstGeom prst="diamond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3" name="Diamond 132"/>
          <p:cNvSpPr/>
          <p:nvPr/>
        </p:nvSpPr>
        <p:spPr>
          <a:xfrm>
            <a:off x="6342735" y="5029200"/>
            <a:ext cx="128016" cy="128016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4" name="TextBox 133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3 / 18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LEARNING 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0584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1B2A5E"/>
                </a:solidFill>
                <a:latin typeface="Helvetica Neue"/>
              </a:rPr>
              <a:t>By the end of this video</a:t>
            </a:r>
          </a:p>
        </p:txBody>
      </p:sp>
      <p:sp>
        <p:nvSpPr>
          <p:cNvPr id="5" name="Oval 4"/>
          <p:cNvSpPr/>
          <p:nvPr/>
        </p:nvSpPr>
        <p:spPr>
          <a:xfrm>
            <a:off x="960120" y="23317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360" y="2103120"/>
            <a:ext cx="89611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Specify a reflective measurement model in SEMinR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3291839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3063239"/>
            <a:ext cx="89611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Estimate a PLS-SEM model and read the summary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425196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4023360"/>
            <a:ext cx="89611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Assess all four publication criteria: indicator reliability, internal consistency, convergent &amp; discriminant validity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521208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4983480"/>
            <a:ext cx="89611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Bootstrap HTMT for an inferential 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4 / 18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SETUP · EVERYTHING IS ON CRAN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691640"/>
            <a:ext cx="9262872" cy="914400"/>
          </a:xfrm>
          <a:prstGeom prst="roundRect">
            <a:avLst>
              <a:gd name="adj" fmla="val 12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920240" y="1691640"/>
            <a:ext cx="8348472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i="0">
                <a:solidFill>
                  <a:srgbClr val="FFFFFF"/>
                </a:solidFill>
                <a:latin typeface="Menlo"/>
              </a:rPr>
              <a:t>install.packages(c("seminr", "seminrExtras"))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463040" y="2971800"/>
            <a:ext cx="4480560" cy="182880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383280"/>
            <a:ext cx="3749040" cy="1234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SEMINR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400" b="1" i="0">
                <a:solidFill>
                  <a:srgbClr val="1B2A5E"/>
                </a:solidFill>
                <a:latin typeface="Helvetica Neue"/>
              </a:rPr>
              <a:t>2.5.0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5352" y="2971800"/>
            <a:ext cx="4480560" cy="182880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11112" y="3383280"/>
            <a:ext cx="3749040" cy="1234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SEMINREXTRAS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4400" b="1" i="0">
                <a:solidFill>
                  <a:srgbClr val="1B2A5E"/>
                </a:solidFill>
                <a:latin typeface="Helvetica Neue"/>
              </a:rPr>
              <a:t>1.0.2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5212080"/>
            <a:ext cx="926287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Data: </a:t>
            </a:r>
            <a:r>
              <a:rPr sz="2000" b="0" i="0">
                <a:solidFill>
                  <a:srgbClr val="0F3D73"/>
                </a:solidFill>
                <a:latin typeface="Menlo"/>
              </a:rPr>
              <a:t>corp_rep_data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 — 344 firms, bundled with seminr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5 / 18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B45309"/>
                </a:solidFill>
                <a:latin typeface="Helvetica Neue"/>
              </a:rPr>
              <a:t>R HABIT 1 OF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37360"/>
            <a:ext cx="9262872" cy="3977639"/>
          </a:xfrm>
          <a:prstGeom prst="roundRect">
            <a:avLst>
              <a:gd name="adj" fmla="val 5500"/>
            </a:avLst>
          </a:prstGeom>
          <a:solidFill>
            <a:srgbClr val="FDF4DF"/>
          </a:solidFill>
          <a:ln w="12700">
            <a:solidFill>
              <a:srgbClr val="ECDA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965960" y="2194560"/>
            <a:ext cx="777240" cy="777240"/>
          </a:xfrm>
          <a:prstGeom prst="ellipse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3000" b="1" i="0">
                <a:solidFill>
                  <a:srgbClr val="1B2A5E"/>
                </a:solidFill>
                <a:latin typeface="Helvetica Neue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3240" y="2103120"/>
            <a:ext cx="722376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1B2A5E"/>
                </a:solidFill>
                <a:latin typeface="Helvetica Neue"/>
              </a:rPr>
              <a:t>Use RStudio Projects, not </a:t>
            </a:r>
            <a:r>
              <a:rPr sz="2800" b="1" i="0">
                <a:solidFill>
                  <a:srgbClr val="0F3D73"/>
                </a:solidFill>
                <a:latin typeface="Menlo"/>
              </a:rPr>
              <a:t>setwd()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63240" y="3246120"/>
            <a:ext cx="7223760" cy="2240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No absolute paths anywhere in this script. Your code should run from wherever the project folder lives — including someone else's machine.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6 / 18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B45309"/>
                </a:solidFill>
                <a:latin typeface="Helvetica Neue"/>
              </a:rPr>
              <a:t>R HABIT 4 OF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37360"/>
            <a:ext cx="9262872" cy="3977639"/>
          </a:xfrm>
          <a:prstGeom prst="roundRect">
            <a:avLst>
              <a:gd name="adj" fmla="val 5500"/>
            </a:avLst>
          </a:prstGeom>
          <a:solidFill>
            <a:srgbClr val="FDF4DF"/>
          </a:solidFill>
          <a:ln w="12700">
            <a:solidFill>
              <a:srgbClr val="ECDA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965960" y="2194560"/>
            <a:ext cx="777240" cy="777240"/>
          </a:xfrm>
          <a:prstGeom prst="ellipse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3000" b="1" i="0">
                <a:solidFill>
                  <a:srgbClr val="1B2A5E"/>
                </a:solidFill>
                <a:latin typeface="Helvetica Neue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3240" y="2103120"/>
            <a:ext cx="722376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1B2A5E"/>
                </a:solidFill>
                <a:latin typeface="Helvetica Neue"/>
              </a:rPr>
              <a:t>Name objects for humans, not computers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63240" y="3246120"/>
            <a:ext cx="7223760" cy="2240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The series convention is </a:t>
            </a:r>
            <a:r>
              <a:rPr sz="1900" b="0" i="0">
                <a:solidFill>
                  <a:srgbClr val="0F3D73"/>
                </a:solidFill>
                <a:latin typeface="Menlo"/>
              </a:rPr>
              <a:t>&lt;study&gt;_&lt;role&gt;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:</a:t>
            </a:r>
          </a:p>
          <a:p>
            <a:pPr algn="l">
              <a:lnSpc>
                <a:spcPct val="135000"/>
              </a:lnSpc>
            </a:pPr>
            <a:r>
              <a:rPr sz="1800" b="0" i="0">
                <a:solidFill>
                  <a:srgbClr val="0F3D73"/>
                </a:solidFill>
                <a:latin typeface="Menlo"/>
              </a:rPr>
              <a:t>corp_rep_mm · corp_rep_sm · corp_rep_pls_model · corp_rep_summary · corp_rep_boot</a:t>
            </a:r>
          </a:p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Related objects sort together; the script reads as a story.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7 / 18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CRITERION 1 · INDICATOR RELIABILITY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83080"/>
            <a:ext cx="9262872" cy="356616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103120" y="1783080"/>
            <a:ext cx="8046720" cy="3566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2400" b="0" i="0">
                <a:solidFill>
                  <a:srgbClr val="1A2740"/>
                </a:solidFill>
                <a:latin typeface="Helvetica Neue"/>
              </a:rPr>
              <a:t>loading </a:t>
            </a:r>
            <a:r>
              <a:rPr sz="3800" b="1" i="0">
                <a:solidFill>
                  <a:srgbClr val="1B2A5E"/>
                </a:solidFill>
                <a:latin typeface="Helvetica Neue"/>
              </a:rPr>
              <a:t>≥ 0.708</a:t>
            </a:r>
            <a:r>
              <a:rPr sz="2400" b="0" i="0">
                <a:solidFill>
                  <a:srgbClr val="1A2740"/>
                </a:solidFill>
                <a:latin typeface="Helvetica Neue"/>
              </a:rPr>
              <a:t>   ⇒   loading² </a:t>
            </a:r>
            <a:r>
              <a:rPr sz="3800" b="1" i="0">
                <a:solidFill>
                  <a:srgbClr val="1B2A5E"/>
                </a:solidFill>
                <a:latin typeface="Helvetica Neue"/>
              </a:rPr>
              <a:t>≥ 0.50</a:t>
            </a:r>
          </a:p>
          <a:p>
            <a:pPr algn="l">
              <a:lnSpc>
                <a:spcPct val="130000"/>
              </a:lnSpc>
            </a:pPr>
            <a:r>
              <a:rPr sz="14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30000"/>
              </a:lnSpc>
            </a:pPr>
            <a:r>
              <a:rPr sz="2000" b="1" i="0">
                <a:solidFill>
                  <a:srgbClr val="B45309"/>
                </a:solidFill>
                <a:latin typeface="Helvetica Neue"/>
              </a:rPr>
              <a:t>0.40 – 0.708:  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delete only if it lifts rho</a:t>
            </a:r>
            <a:r>
              <a:rPr sz="1400" b="0" i="0">
                <a:solidFill>
                  <a:srgbClr val="1A2740"/>
                </a:solidFill>
                <a:latin typeface="Helvetica Neue"/>
              </a:rPr>
              <a:t>C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 or AVE above threshold — and never at the cost of content validity.</a:t>
            </a:r>
          </a:p>
          <a:p>
            <a:pPr algn="l">
              <a:lnSpc>
                <a:spcPct val="130000"/>
              </a:lnSpc>
            </a:pPr>
            <a:r>
              <a:rPr sz="10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30000"/>
              </a:lnSpc>
            </a:pPr>
            <a:r>
              <a:rPr sz="2000" b="1" i="0">
                <a:solidFill>
                  <a:srgbClr val="B45309"/>
                </a:solidFill>
                <a:latin typeface="Helvetica Neue"/>
              </a:rPr>
              <a:t>Below 0.40:  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drop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8 / 18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INDICATOR RELIABILITY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072487" y="1371600"/>
          <a:ext cx="8046720" cy="4224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4560"/>
                <a:gridCol w="2011680"/>
                <a:gridCol w="1920240"/>
                <a:gridCol w="1920240"/>
              </a:tblGrid>
              <a:tr h="384048">
                <a:tc>
                  <a:txBody>
                    <a:bodyPr wrap="none"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ITEM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CONSTRUCT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LOADING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LOADING²</a:t>
                      </a:r>
                    </a:p>
                  </a:txBody>
                  <a:tcPr anchor="ctr" marL="164592" marR="164592" marT="18288" marB="18288">
                    <a:solidFill>
                      <a:srgbClr val="1B2A5E"/>
                    </a:solidFill>
                  </a:tcPr>
                </a:tc>
              </a:tr>
              <a:tr h="384048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comp_1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0.858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0.736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384048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comp_2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0.798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0.638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384048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comp_3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0.818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0.669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384048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like_1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0.879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0.773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384048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like_2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0.870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0.757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384048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like_3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0.843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0.711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384048">
                <a:tc>
                  <a:txBody>
                    <a:bodyPr wrap="none"/>
                    <a:lstStyle/>
                    <a:p>
                      <a:pPr algn="l"/>
                      <a:r>
                        <a:rPr sz="1700" b="0" i="0">
                          <a:solidFill>
                            <a:srgbClr val="6E7E9C"/>
                          </a:solidFill>
                          <a:latin typeface="Menlo"/>
                        </a:rPr>
                        <a:t>cusa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6E7E9C"/>
                          </a:solidFill>
                          <a:latin typeface="Helvetica Neue"/>
                        </a:rPr>
                        <a:t>CUSA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6E7E9C"/>
                          </a:solidFill>
                          <a:latin typeface="Helvetica Neue"/>
                        </a:rPr>
                        <a:t>1.000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6E7E9C"/>
                          </a:solidFill>
                          <a:latin typeface="Helvetica Neue"/>
                        </a:rPr>
                        <a:t>1.000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384048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cusl_1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CUSL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0.833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0.694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  <a:tr h="384048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cusl_2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CUSL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0.917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0.841</a:t>
                      </a:r>
                    </a:p>
                  </a:txBody>
                  <a:tcPr anchor="ctr" marL="164592" marR="164592" marT="18288" marB="18288">
                    <a:noFill/>
                  </a:tcPr>
                </a:tc>
              </a:tr>
              <a:tr h="384048">
                <a:tc>
                  <a:txBody>
                    <a:bodyPr wrap="none"/>
                    <a:lstStyle/>
                    <a:p>
                      <a:pPr algn="l"/>
                      <a:r>
                        <a:rPr sz="1700" b="1" i="0">
                          <a:solidFill>
                            <a:srgbClr val="1A2740"/>
                          </a:solidFill>
                          <a:latin typeface="Menlo"/>
                        </a:rPr>
                        <a:t>cusl_3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CUSL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0.843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  <a:tc>
                  <a:txBody>
                    <a:bodyPr wrap="none"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0.710</a:t>
                      </a:r>
                    </a:p>
                  </a:txBody>
                  <a:tcPr anchor="ctr" marL="164592" marR="164592" marT="18288" marB="18288">
                    <a:solidFill>
                      <a:srgbClr val="F5F8FC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806440"/>
            <a:ext cx="94457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Every loading² clears 0.50 — the lowest is </a:t>
            </a:r>
            <a:r>
              <a:rPr sz="1700" b="1" i="0">
                <a:solidFill>
                  <a:srgbClr val="B45309"/>
                </a:solidFill>
                <a:latin typeface="Helvetica Neue"/>
              </a:rPr>
              <a:t>cusl_1 at 0.69</a:t>
            </a:r>
            <a:r>
              <a:rPr sz="1700" b="0" i="0">
                <a:solidFill>
                  <a:srgbClr val="51607A"/>
                </a:solidFill>
                <a:latin typeface="Helvetica Neue"/>
              </a:rPr>
              <a:t>. Nothing to delete.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9 / 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