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86"/>
    <p:restoredTop sz="94678"/>
  </p:normalViewPr>
  <p:slideViewPr>
    <p:cSldViewPr snapToGrid="0" snapToObjects="1">
      <p:cViewPr varScale="1">
        <p:scale>
          <a:sx n="150" d="100"/>
          <a:sy n="150" d="100"/>
        </p:scale>
        <p:origin x="8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641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Series intro card — reusable across all videos (~5 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14:45 — managerial read: captive loyalty vs earned loyalty.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16:00 — the 2e teaches MGA in this (moderation) chapter: a moderator that is a GROUP is multigroup analysis.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16:00 MGA results — servicetype 1 vs 2, core model, 1,000×2 bootstraps, seed 123. 3 of 5 paths differ.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16:00 MGA reading — the pooled model averaged away real differences; MICOM caveat.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17:15 wrap part 1 — the procedure.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17:15 wrap part 2 — what we found.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Wrap beat — five of seven topics done; the advanced pair remains.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End card (~15 s) — Next video: Higher-order constructs — with a deeper multigroup treatment. Subscribe so you don't miss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0:00 cold open — does satisfaction drive loyalty equally for free and locked-in customers?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0:15 title card.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0:30 — read the outcomes aloud.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3:00 — product-indicator vs orthogonalized vs two-stage. Default: two-stage.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7:00 habit banner #10 (45 s) — show the Git pane, don't lecture.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7:45 results — interaction -0.071, CI excludes zero. SC main effect n.s. but stays 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10:45 — slope_analysis() live in RStudio; this slide is the stylized read.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Shot 13:15 — f² = 0.014: medium-to-large by Kenny's interaction benchmarks, not Cohen's.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-365760" y="53035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iamond 2"/>
          <p:cNvSpPr/>
          <p:nvPr/>
        </p:nvSpPr>
        <p:spPr>
          <a:xfrm>
            <a:off x="-365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iamond 3"/>
          <p:cNvSpPr/>
          <p:nvPr/>
        </p:nvSpPr>
        <p:spPr>
          <a:xfrm>
            <a:off x="292607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Diamond 4"/>
          <p:cNvSpPr/>
          <p:nvPr/>
        </p:nvSpPr>
        <p:spPr>
          <a:xfrm>
            <a:off x="62179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Diamond 5"/>
          <p:cNvSpPr/>
          <p:nvPr/>
        </p:nvSpPr>
        <p:spPr>
          <a:xfrm>
            <a:off x="9509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Diamond 6"/>
          <p:cNvSpPr/>
          <p:nvPr/>
        </p:nvSpPr>
        <p:spPr>
          <a:xfrm>
            <a:off x="1280160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Diamond 7"/>
          <p:cNvSpPr/>
          <p:nvPr/>
        </p:nvSpPr>
        <p:spPr>
          <a:xfrm>
            <a:off x="1609344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iamond 8"/>
          <p:cNvSpPr/>
          <p:nvPr/>
        </p:nvSpPr>
        <p:spPr>
          <a:xfrm>
            <a:off x="1938528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iamond 9"/>
          <p:cNvSpPr/>
          <p:nvPr/>
        </p:nvSpPr>
        <p:spPr>
          <a:xfrm>
            <a:off x="226771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Diamond 10"/>
          <p:cNvSpPr/>
          <p:nvPr/>
        </p:nvSpPr>
        <p:spPr>
          <a:xfrm>
            <a:off x="259689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Diamond 11"/>
          <p:cNvSpPr/>
          <p:nvPr/>
        </p:nvSpPr>
        <p:spPr>
          <a:xfrm>
            <a:off x="-2011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Diamond 12"/>
          <p:cNvSpPr/>
          <p:nvPr/>
        </p:nvSpPr>
        <p:spPr>
          <a:xfrm>
            <a:off x="128015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iamond 13"/>
          <p:cNvSpPr/>
          <p:nvPr/>
        </p:nvSpPr>
        <p:spPr>
          <a:xfrm>
            <a:off x="457199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iamond 14"/>
          <p:cNvSpPr/>
          <p:nvPr/>
        </p:nvSpPr>
        <p:spPr>
          <a:xfrm>
            <a:off x="786384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iamond 15"/>
          <p:cNvSpPr/>
          <p:nvPr/>
        </p:nvSpPr>
        <p:spPr>
          <a:xfrm>
            <a:off x="11155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Diamond 16"/>
          <p:cNvSpPr/>
          <p:nvPr/>
        </p:nvSpPr>
        <p:spPr>
          <a:xfrm>
            <a:off x="1444751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Diamond 17"/>
          <p:cNvSpPr/>
          <p:nvPr/>
        </p:nvSpPr>
        <p:spPr>
          <a:xfrm>
            <a:off x="1773936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Diamond 18"/>
          <p:cNvSpPr/>
          <p:nvPr/>
        </p:nvSpPr>
        <p:spPr>
          <a:xfrm>
            <a:off x="2103120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Diamond 19"/>
          <p:cNvSpPr/>
          <p:nvPr/>
        </p:nvSpPr>
        <p:spPr>
          <a:xfrm>
            <a:off x="2432303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Diamond 20"/>
          <p:cNvSpPr/>
          <p:nvPr/>
        </p:nvSpPr>
        <p:spPr>
          <a:xfrm>
            <a:off x="2761487" y="547469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iamond 21"/>
          <p:cNvSpPr/>
          <p:nvPr/>
        </p:nvSpPr>
        <p:spPr>
          <a:xfrm>
            <a:off x="-3657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iamond 22"/>
          <p:cNvSpPr/>
          <p:nvPr/>
        </p:nvSpPr>
        <p:spPr>
          <a:xfrm>
            <a:off x="-365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iamond 23"/>
          <p:cNvSpPr/>
          <p:nvPr/>
        </p:nvSpPr>
        <p:spPr>
          <a:xfrm>
            <a:off x="292607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Diamond 24"/>
          <p:cNvSpPr/>
          <p:nvPr/>
        </p:nvSpPr>
        <p:spPr>
          <a:xfrm>
            <a:off x="62179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Diamond 25"/>
          <p:cNvSpPr/>
          <p:nvPr/>
        </p:nvSpPr>
        <p:spPr>
          <a:xfrm>
            <a:off x="9509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iamond 26"/>
          <p:cNvSpPr/>
          <p:nvPr/>
        </p:nvSpPr>
        <p:spPr>
          <a:xfrm>
            <a:off x="12801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Diamond 27"/>
          <p:cNvSpPr/>
          <p:nvPr/>
        </p:nvSpPr>
        <p:spPr>
          <a:xfrm>
            <a:off x="1609344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iamond 28"/>
          <p:cNvSpPr/>
          <p:nvPr/>
        </p:nvSpPr>
        <p:spPr>
          <a:xfrm>
            <a:off x="1938528" y="564587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Diamond 29"/>
          <p:cNvSpPr/>
          <p:nvPr/>
        </p:nvSpPr>
        <p:spPr>
          <a:xfrm>
            <a:off x="226771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iamond 30"/>
          <p:cNvSpPr/>
          <p:nvPr/>
        </p:nvSpPr>
        <p:spPr>
          <a:xfrm>
            <a:off x="259689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Diamond 31"/>
          <p:cNvSpPr/>
          <p:nvPr/>
        </p:nvSpPr>
        <p:spPr>
          <a:xfrm>
            <a:off x="-2011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iamond 32"/>
          <p:cNvSpPr/>
          <p:nvPr/>
        </p:nvSpPr>
        <p:spPr>
          <a:xfrm>
            <a:off x="128015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Diamond 33"/>
          <p:cNvSpPr/>
          <p:nvPr/>
        </p:nvSpPr>
        <p:spPr>
          <a:xfrm>
            <a:off x="457199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iamond 34"/>
          <p:cNvSpPr/>
          <p:nvPr/>
        </p:nvSpPr>
        <p:spPr>
          <a:xfrm>
            <a:off x="786384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Diamond 35"/>
          <p:cNvSpPr/>
          <p:nvPr/>
        </p:nvSpPr>
        <p:spPr>
          <a:xfrm>
            <a:off x="11155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Diamond 36"/>
          <p:cNvSpPr/>
          <p:nvPr/>
        </p:nvSpPr>
        <p:spPr>
          <a:xfrm>
            <a:off x="1444751" y="581704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Diamond 37"/>
          <p:cNvSpPr/>
          <p:nvPr/>
        </p:nvSpPr>
        <p:spPr>
          <a:xfrm>
            <a:off x="1773936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Diamond 38"/>
          <p:cNvSpPr/>
          <p:nvPr/>
        </p:nvSpPr>
        <p:spPr>
          <a:xfrm>
            <a:off x="2103120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Diamond 39"/>
          <p:cNvSpPr/>
          <p:nvPr/>
        </p:nvSpPr>
        <p:spPr>
          <a:xfrm>
            <a:off x="2432303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Diamond 40"/>
          <p:cNvSpPr/>
          <p:nvPr/>
        </p:nvSpPr>
        <p:spPr>
          <a:xfrm>
            <a:off x="2761487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Diamond 41"/>
          <p:cNvSpPr/>
          <p:nvPr/>
        </p:nvSpPr>
        <p:spPr>
          <a:xfrm>
            <a:off x="-3657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Diamond 42"/>
          <p:cNvSpPr/>
          <p:nvPr/>
        </p:nvSpPr>
        <p:spPr>
          <a:xfrm>
            <a:off x="-365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Diamond 43"/>
          <p:cNvSpPr/>
          <p:nvPr/>
        </p:nvSpPr>
        <p:spPr>
          <a:xfrm>
            <a:off x="292607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Diamond 44"/>
          <p:cNvSpPr/>
          <p:nvPr/>
        </p:nvSpPr>
        <p:spPr>
          <a:xfrm>
            <a:off x="621792" y="598822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Diamond 45"/>
          <p:cNvSpPr/>
          <p:nvPr/>
        </p:nvSpPr>
        <p:spPr>
          <a:xfrm>
            <a:off x="9509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Diamond 46"/>
          <p:cNvSpPr/>
          <p:nvPr/>
        </p:nvSpPr>
        <p:spPr>
          <a:xfrm>
            <a:off x="12801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Diamond 47"/>
          <p:cNvSpPr/>
          <p:nvPr/>
        </p:nvSpPr>
        <p:spPr>
          <a:xfrm>
            <a:off x="1609344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Diamond 48"/>
          <p:cNvSpPr/>
          <p:nvPr/>
        </p:nvSpPr>
        <p:spPr>
          <a:xfrm>
            <a:off x="1938528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Diamond 49"/>
          <p:cNvSpPr/>
          <p:nvPr/>
        </p:nvSpPr>
        <p:spPr>
          <a:xfrm>
            <a:off x="2267712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Diamond 50"/>
          <p:cNvSpPr/>
          <p:nvPr/>
        </p:nvSpPr>
        <p:spPr>
          <a:xfrm>
            <a:off x="259689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Diamond 51"/>
          <p:cNvSpPr/>
          <p:nvPr/>
        </p:nvSpPr>
        <p:spPr>
          <a:xfrm>
            <a:off x="-2011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Diamond 52"/>
          <p:cNvSpPr/>
          <p:nvPr/>
        </p:nvSpPr>
        <p:spPr>
          <a:xfrm>
            <a:off x="128015" y="615939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Diamond 53"/>
          <p:cNvSpPr/>
          <p:nvPr/>
        </p:nvSpPr>
        <p:spPr>
          <a:xfrm>
            <a:off x="457199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Diamond 54"/>
          <p:cNvSpPr/>
          <p:nvPr/>
        </p:nvSpPr>
        <p:spPr>
          <a:xfrm>
            <a:off x="786384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Diamond 55"/>
          <p:cNvSpPr/>
          <p:nvPr/>
        </p:nvSpPr>
        <p:spPr>
          <a:xfrm>
            <a:off x="11155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Diamond 56"/>
          <p:cNvSpPr/>
          <p:nvPr/>
        </p:nvSpPr>
        <p:spPr>
          <a:xfrm>
            <a:off x="1444751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Diamond 57"/>
          <p:cNvSpPr/>
          <p:nvPr/>
        </p:nvSpPr>
        <p:spPr>
          <a:xfrm>
            <a:off x="1773936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Diamond 58"/>
          <p:cNvSpPr/>
          <p:nvPr/>
        </p:nvSpPr>
        <p:spPr>
          <a:xfrm>
            <a:off x="2103120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Diamond 59"/>
          <p:cNvSpPr/>
          <p:nvPr/>
        </p:nvSpPr>
        <p:spPr>
          <a:xfrm>
            <a:off x="2432303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Diamond 60"/>
          <p:cNvSpPr/>
          <p:nvPr/>
        </p:nvSpPr>
        <p:spPr>
          <a:xfrm>
            <a:off x="2761487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2" name="Picture 61" descr="plssemr_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513" y="1234440"/>
            <a:ext cx="2791782" cy="4206240"/>
          </a:xfrm>
          <a:prstGeom prst="rect">
            <a:avLst/>
          </a:prstGeom>
          <a:ln w="12700">
            <a:solidFill>
              <a:srgbClr val="C5D0E0"/>
            </a:solidFill>
          </a:ln>
          <a:effectLst/>
        </p:spPr>
      </p:pic>
      <p:sp>
        <p:nvSpPr>
          <p:cNvPr id="63" name="Diamond 62"/>
          <p:cNvSpPr/>
          <p:nvPr/>
        </p:nvSpPr>
        <p:spPr>
          <a:xfrm>
            <a:off x="841248" y="1810512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1170432" y="1737360"/>
            <a:ext cx="73152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SEMINR WITH NICK DANKS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2240280"/>
            <a:ext cx="731520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400" b="1" i="0">
                <a:solidFill>
                  <a:srgbClr val="1B2A5E"/>
                </a:solidFill>
                <a:latin typeface="Helvetica Neue"/>
              </a:rPr>
              <a:t>PLS-SEM with R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3520440"/>
            <a:ext cx="731520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Companion to </a:t>
            </a:r>
            <a:r>
              <a:rPr sz="1900" b="0" i="1">
                <a:solidFill>
                  <a:srgbClr val="51607A"/>
                </a:solidFill>
                <a:latin typeface="Helvetica Neue"/>
              </a:rPr>
              <a:t>PLS-SEM Using R</a:t>
            </a:r>
          </a:p>
          <a:p>
            <a:pPr algn="l">
              <a:lnSpc>
                <a:spcPct val="125000"/>
              </a:lnSpc>
            </a:pPr>
            <a:r>
              <a:rPr sz="1900" b="0" i="0">
                <a:solidFill>
                  <a:srgbClr val="51607A"/>
                </a:solidFill>
                <a:latin typeface="Helvetica Neue"/>
              </a:rPr>
              <a:t>Hair, Hult, Ringle, Sarstedt, Danks &amp; Adler (2026)</a:t>
            </a:r>
          </a:p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25000"/>
              </a:lnSpc>
            </a:pPr>
            <a:r>
              <a:rPr sz="1900" b="1" i="0">
                <a:solidFill>
                  <a:srgbClr val="1D4F91"/>
                </a:solidFill>
                <a:latin typeface="Helvetica Neue"/>
              </a:rPr>
              <a:t>Open access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 /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B45309"/>
                </a:solidFill>
                <a:latin typeface="Helvetica Neue"/>
              </a:rPr>
              <a:t>LOCKED-IN CUSTOMERS: SATISFACTION BUYS LESS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9262872" cy="329184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103120" y="1783080"/>
            <a:ext cx="7982712" cy="3291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High switching costs → loyalty is partly captive.</a:t>
            </a:r>
          </a:p>
          <a:p>
            <a:pPr algn="l">
              <a:lnSpc>
                <a:spcPct val="130000"/>
              </a:lnSpc>
            </a:pPr>
            <a:r>
              <a:rPr sz="1900" b="0" i="0">
                <a:solidFill>
                  <a:srgbClr val="1A2740"/>
                </a:solidFill>
                <a:latin typeface="Helvetica Neue"/>
              </a:rPr>
              <a:t>Satisfaction investments return less in contract-bound or ecosystem-locked segments.</a:t>
            </a:r>
          </a:p>
          <a:p>
            <a:pPr algn="l">
              <a:lnSpc>
                <a:spcPct val="13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3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Low switching costs → satisfaction is the main defense.</a:t>
            </a:r>
          </a:p>
          <a:p>
            <a:pPr algn="l">
              <a:lnSpc>
                <a:spcPct val="130000"/>
              </a:lnSpc>
            </a:pPr>
            <a:r>
              <a:rPr sz="1900" b="0" i="1">
                <a:solidFill>
                  <a:srgbClr val="51607A"/>
                </a:solidFill>
                <a:latin typeface="Helvetica Neue"/>
              </a:rPr>
              <a:t>One interaction term, a segmentation insight.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11 / 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THE OTHER KIND OF MODERATION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37360"/>
            <a:ext cx="9262872" cy="228600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103120" y="1737360"/>
            <a:ext cx="7982712" cy="2286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A continuous moderator → an interaction term (what we just did).</a:t>
            </a:r>
          </a:p>
          <a:p>
            <a:pPr algn="l">
              <a:lnSpc>
                <a:spcPct val="13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3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A categorical moderator → </a:t>
            </a:r>
            <a:r>
              <a:rPr sz="2100" b="1" i="0">
                <a:solidFill>
                  <a:srgbClr val="1B2A5E"/>
                </a:solidFill>
                <a:latin typeface="Helvetica Neue"/>
              </a:rPr>
              <a:t>multigroup analysis (PLS-MGA)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4297680"/>
            <a:ext cx="9262872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40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Same question — does the relationship differ? — with a grouping variable instead of a scale.</a:t>
            </a:r>
          </a:p>
          <a:p>
            <a:pPr algn="ctr">
              <a:lnSpc>
                <a:spcPct val="140000"/>
              </a:lnSpc>
            </a:pPr>
            <a:r>
              <a:rPr sz="1800" b="0" i="0">
                <a:solidFill>
                  <a:srgbClr val="51607A"/>
                </a:solidFill>
                <a:latin typeface="Helvetica Neue"/>
              </a:rPr>
              <a:t>The 2e covers both in this chapter. estimate_pls_mga() compares every path across two groups.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12 / 18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PLS-MGA BY SERVICE TYPE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69567" y="1600200"/>
          <a:ext cx="9052560" cy="3072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PATH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GROUP 1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GROUP 2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MGA P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VERDICT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CUSA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0.224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0.130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0.258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same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CUSA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0.358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0.460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0.785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same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0.133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-0.050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1" i="0">
                          <a:solidFill>
                            <a:srgbClr val="1D4F91"/>
                          </a:solidFill>
                          <a:latin typeface="Helvetica Neue"/>
                        </a:rPr>
                        <a:t>0.045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1" i="0">
                          <a:solidFill>
                            <a:srgbClr val="1D4F91"/>
                          </a:solidFill>
                          <a:latin typeface="Helvetica Neue"/>
                        </a:rPr>
                        <a:t>group 1 ↑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CUSL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0.206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0.418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1" i="0">
                          <a:solidFill>
                            <a:srgbClr val="1D4F91"/>
                          </a:solidFill>
                          <a:latin typeface="Helvetica Neue"/>
                        </a:rPr>
                        <a:t>0.981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1" i="0">
                          <a:solidFill>
                            <a:srgbClr val="1D4F91"/>
                          </a:solidFill>
                          <a:latin typeface="Helvetica Neue"/>
                        </a:rPr>
                        <a:t>group 2 ↑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CUSA → 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0.598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0.440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1" i="0">
                          <a:solidFill>
                            <a:srgbClr val="1D4F91"/>
                          </a:solidFill>
                          <a:latin typeface="Helvetica Neue"/>
                        </a:rPr>
                        <a:t>0.021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600" b="1" i="0">
                          <a:solidFill>
                            <a:srgbClr val="1D4F91"/>
                          </a:solidFill>
                          <a:latin typeface="Helvetica Neue"/>
                        </a:rPr>
                        <a:t>group 1 ↑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34924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 i="0">
                <a:solidFill>
                  <a:srgbClr val="51607A"/>
                </a:solidFill>
                <a:latin typeface="Helvetica Neue"/>
              </a:rPr>
              <a:t>Henseler one-sided p: significant when </a:t>
            </a:r>
            <a:r>
              <a:rPr sz="1600" b="1" i="0">
                <a:solidFill>
                  <a:srgbClr val="1D4F91"/>
                </a:solidFill>
                <a:latin typeface="Helvetica Neue"/>
              </a:rPr>
              <a:t>p &lt; .05</a:t>
            </a:r>
            <a:r>
              <a:rPr sz="1600" b="0" i="0">
                <a:solidFill>
                  <a:srgbClr val="51607A"/>
                </a:solidFill>
                <a:latin typeface="Helvetica Neue"/>
              </a:rPr>
              <a:t> (group 1 larger) or </a:t>
            </a:r>
            <a:r>
              <a:rPr sz="1600" b="1" i="0">
                <a:solidFill>
                  <a:srgbClr val="1D4F91"/>
                </a:solidFill>
                <a:latin typeface="Helvetica Neue"/>
              </a:rPr>
              <a:t>p &gt; .95</a:t>
            </a:r>
            <a:r>
              <a:rPr sz="1600" b="0" i="0">
                <a:solidFill>
                  <a:srgbClr val="51607A"/>
                </a:solidFill>
                <a:latin typeface="Helvetica Neue"/>
              </a:rPr>
              <a:t> (group 2 larger). 3 of 5 paths differ.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13 / 18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B45309"/>
                </a:solidFill>
                <a:latin typeface="Helvetica Neue"/>
              </a:rPr>
              <a:t>WHAT THE POOLED MODEL HID</a:t>
            </a:r>
          </a:p>
        </p:txBody>
      </p:sp>
      <p:sp>
        <p:nvSpPr>
          <p:cNvPr id="4" name="Oval 3"/>
          <p:cNvSpPr/>
          <p:nvPr/>
        </p:nvSpPr>
        <p:spPr>
          <a:xfrm>
            <a:off x="960120" y="178308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55448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000" b="1" i="0">
                <a:solidFill>
                  <a:srgbClr val="1B2A5E"/>
                </a:solidFill>
                <a:latin typeface="Helvetica Neue"/>
              </a:rPr>
              <a:t>COMP → CUSL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 — 0.13 vs −0.05: competence buys loyalty only in group 1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274320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51460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000" b="1" i="0">
                <a:solidFill>
                  <a:srgbClr val="1B2A5E"/>
                </a:solidFill>
                <a:latin typeface="Helvetica Neue"/>
              </a:rPr>
              <a:t>LIKE → CUSL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 — 0.21 vs 0.42: likeability matters twice as much in group 2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37033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47472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000" b="1" i="0">
                <a:solidFill>
                  <a:srgbClr val="1B2A5E"/>
                </a:solidFill>
                <a:latin typeface="Helvetica Neue"/>
              </a:rPr>
              <a:t>CUSA → CUSL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 — 0.60 vs 0.44: satisfaction converts more in group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5029200"/>
            <a:ext cx="9262872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700" b="1" i="0">
                <a:solidFill>
                  <a:srgbClr val="B45309"/>
                </a:solidFill>
                <a:latin typeface="Helvetica Neue"/>
              </a:rPr>
              <a:t>Caveat: establish measurement invariance (MICOM; Henseler, Ringle &amp; Sarstedt 2016) before trusting these — otherwise path differences are noise.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14 / 18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RECAP · THE PROCEDURE</a:t>
            </a:r>
          </a:p>
        </p:txBody>
      </p:sp>
      <p:sp>
        <p:nvSpPr>
          <p:cNvPr id="4" name="Oval 3"/>
          <p:cNvSpPr/>
          <p:nvPr/>
        </p:nvSpPr>
        <p:spPr>
          <a:xfrm>
            <a:off x="960120" y="192024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69164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Specify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interaction_term(iv, moderator, method = two_stage)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288036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65176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Include the main effect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the moderator predicts the DV directly, significant or not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384048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61188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Bootstrap the interaction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CI must exclude zero</a:t>
            </a:r>
          </a:p>
        </p:txBody>
      </p:sp>
      <p:sp>
        <p:nvSpPr>
          <p:cNvPr id="10" name="Oval 9"/>
          <p:cNvSpPr/>
          <p:nvPr/>
        </p:nvSpPr>
        <p:spPr>
          <a:xfrm>
            <a:off x="960120" y="480060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457200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Categorical moderator?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MICOM, then estimate_pls_mga(), one-sided 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15 / 18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RECAP · WHAT WE FOUND</a:t>
            </a:r>
          </a:p>
        </p:txBody>
      </p:sp>
      <p:sp>
        <p:nvSpPr>
          <p:cNvPr id="4" name="Oval 3"/>
          <p:cNvSpPr/>
          <p:nvPr/>
        </p:nvSpPr>
        <p:spPr>
          <a:xfrm>
            <a:off x="960120" y="21031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82880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Interaction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−0.071, CI [−0.136, −0.009]: significant, negative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3154679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88036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Slopes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0.54 (low SC) → 0.40 (high SC), always positive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420624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93192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MGA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3 of 5 loyalty paths differ by service type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16 / 18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WHERE WE ARE</a:t>
            </a:r>
          </a:p>
        </p:txBody>
      </p:sp>
      <p:sp>
        <p:nvSpPr>
          <p:cNvPr id="4" name="Oval 3"/>
          <p:cNvSpPr/>
          <p:nvPr/>
        </p:nvSpPr>
        <p:spPr>
          <a:xfrm>
            <a:off x="960120" y="21031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82880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Done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reflective, formative, structural, mediation, moderation (+ MGA)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3154679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88036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Next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higher-order constructs (MGA revisited alongside)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420624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931920"/>
            <a:ext cx="8961120" cy="10515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i="0">
                <a:solidFill>
                  <a:srgbClr val="1B2A5E"/>
                </a:solidFill>
                <a:latin typeface="Helvetica Neue"/>
              </a:rPr>
              <a:t>Then</a:t>
            </a:r>
            <a:r>
              <a:rPr sz="2200" b="0" i="0">
                <a:solidFill>
                  <a:srgbClr val="1A2740"/>
                </a:solidFill>
                <a:latin typeface="Helvetica Neue"/>
              </a:rPr>
              <a:t> — prediction: PLSpredict &amp; CVPAT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17 / 18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-365760" y="53035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iamond 2"/>
          <p:cNvSpPr/>
          <p:nvPr/>
        </p:nvSpPr>
        <p:spPr>
          <a:xfrm>
            <a:off x="-365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iamond 3"/>
          <p:cNvSpPr/>
          <p:nvPr/>
        </p:nvSpPr>
        <p:spPr>
          <a:xfrm>
            <a:off x="292607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Diamond 4"/>
          <p:cNvSpPr/>
          <p:nvPr/>
        </p:nvSpPr>
        <p:spPr>
          <a:xfrm>
            <a:off x="62179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Diamond 5"/>
          <p:cNvSpPr/>
          <p:nvPr/>
        </p:nvSpPr>
        <p:spPr>
          <a:xfrm>
            <a:off x="95097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Diamond 6"/>
          <p:cNvSpPr/>
          <p:nvPr/>
        </p:nvSpPr>
        <p:spPr>
          <a:xfrm>
            <a:off x="1280160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Diamond 7"/>
          <p:cNvSpPr/>
          <p:nvPr/>
        </p:nvSpPr>
        <p:spPr>
          <a:xfrm>
            <a:off x="1609344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iamond 8"/>
          <p:cNvSpPr/>
          <p:nvPr/>
        </p:nvSpPr>
        <p:spPr>
          <a:xfrm>
            <a:off x="1938528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iamond 9"/>
          <p:cNvSpPr/>
          <p:nvPr/>
        </p:nvSpPr>
        <p:spPr>
          <a:xfrm>
            <a:off x="2267712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Diamond 10"/>
          <p:cNvSpPr/>
          <p:nvPr/>
        </p:nvSpPr>
        <p:spPr>
          <a:xfrm>
            <a:off x="2596896" y="53035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Diamond 11"/>
          <p:cNvSpPr/>
          <p:nvPr/>
        </p:nvSpPr>
        <p:spPr>
          <a:xfrm>
            <a:off x="-2011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Diamond 12"/>
          <p:cNvSpPr/>
          <p:nvPr/>
        </p:nvSpPr>
        <p:spPr>
          <a:xfrm>
            <a:off x="128015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iamond 13"/>
          <p:cNvSpPr/>
          <p:nvPr/>
        </p:nvSpPr>
        <p:spPr>
          <a:xfrm>
            <a:off x="457199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iamond 14"/>
          <p:cNvSpPr/>
          <p:nvPr/>
        </p:nvSpPr>
        <p:spPr>
          <a:xfrm>
            <a:off x="786384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iamond 15"/>
          <p:cNvSpPr/>
          <p:nvPr/>
        </p:nvSpPr>
        <p:spPr>
          <a:xfrm>
            <a:off x="1115568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Diamond 16"/>
          <p:cNvSpPr/>
          <p:nvPr/>
        </p:nvSpPr>
        <p:spPr>
          <a:xfrm>
            <a:off x="1444751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Diamond 17"/>
          <p:cNvSpPr/>
          <p:nvPr/>
        </p:nvSpPr>
        <p:spPr>
          <a:xfrm>
            <a:off x="1773936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Diamond 18"/>
          <p:cNvSpPr/>
          <p:nvPr/>
        </p:nvSpPr>
        <p:spPr>
          <a:xfrm>
            <a:off x="2103120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Diamond 19"/>
          <p:cNvSpPr/>
          <p:nvPr/>
        </p:nvSpPr>
        <p:spPr>
          <a:xfrm>
            <a:off x="2432303" y="547469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Diamond 20"/>
          <p:cNvSpPr/>
          <p:nvPr/>
        </p:nvSpPr>
        <p:spPr>
          <a:xfrm>
            <a:off x="2761487" y="547469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iamond 21"/>
          <p:cNvSpPr/>
          <p:nvPr/>
        </p:nvSpPr>
        <p:spPr>
          <a:xfrm>
            <a:off x="-3657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iamond 22"/>
          <p:cNvSpPr/>
          <p:nvPr/>
        </p:nvSpPr>
        <p:spPr>
          <a:xfrm>
            <a:off x="-365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iamond 23"/>
          <p:cNvSpPr/>
          <p:nvPr/>
        </p:nvSpPr>
        <p:spPr>
          <a:xfrm>
            <a:off x="292607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Diamond 24"/>
          <p:cNvSpPr/>
          <p:nvPr/>
        </p:nvSpPr>
        <p:spPr>
          <a:xfrm>
            <a:off x="62179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Diamond 25"/>
          <p:cNvSpPr/>
          <p:nvPr/>
        </p:nvSpPr>
        <p:spPr>
          <a:xfrm>
            <a:off x="95097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iamond 26"/>
          <p:cNvSpPr/>
          <p:nvPr/>
        </p:nvSpPr>
        <p:spPr>
          <a:xfrm>
            <a:off x="1280160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Diamond 27"/>
          <p:cNvSpPr/>
          <p:nvPr/>
        </p:nvSpPr>
        <p:spPr>
          <a:xfrm>
            <a:off x="1609344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iamond 28"/>
          <p:cNvSpPr/>
          <p:nvPr/>
        </p:nvSpPr>
        <p:spPr>
          <a:xfrm>
            <a:off x="1938528" y="564587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Diamond 29"/>
          <p:cNvSpPr/>
          <p:nvPr/>
        </p:nvSpPr>
        <p:spPr>
          <a:xfrm>
            <a:off x="2267712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iamond 30"/>
          <p:cNvSpPr/>
          <p:nvPr/>
        </p:nvSpPr>
        <p:spPr>
          <a:xfrm>
            <a:off x="2596896" y="564587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Diamond 31"/>
          <p:cNvSpPr/>
          <p:nvPr/>
        </p:nvSpPr>
        <p:spPr>
          <a:xfrm>
            <a:off x="-2011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iamond 32"/>
          <p:cNvSpPr/>
          <p:nvPr/>
        </p:nvSpPr>
        <p:spPr>
          <a:xfrm>
            <a:off x="128015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Diamond 33"/>
          <p:cNvSpPr/>
          <p:nvPr/>
        </p:nvSpPr>
        <p:spPr>
          <a:xfrm>
            <a:off x="457199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iamond 34"/>
          <p:cNvSpPr/>
          <p:nvPr/>
        </p:nvSpPr>
        <p:spPr>
          <a:xfrm>
            <a:off x="786384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Diamond 35"/>
          <p:cNvSpPr/>
          <p:nvPr/>
        </p:nvSpPr>
        <p:spPr>
          <a:xfrm>
            <a:off x="1115568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Diamond 36"/>
          <p:cNvSpPr/>
          <p:nvPr/>
        </p:nvSpPr>
        <p:spPr>
          <a:xfrm>
            <a:off x="1444751" y="581704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Diamond 37"/>
          <p:cNvSpPr/>
          <p:nvPr/>
        </p:nvSpPr>
        <p:spPr>
          <a:xfrm>
            <a:off x="1773936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Diamond 38"/>
          <p:cNvSpPr/>
          <p:nvPr/>
        </p:nvSpPr>
        <p:spPr>
          <a:xfrm>
            <a:off x="2103120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Diamond 39"/>
          <p:cNvSpPr/>
          <p:nvPr/>
        </p:nvSpPr>
        <p:spPr>
          <a:xfrm>
            <a:off x="2432303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Diamond 40"/>
          <p:cNvSpPr/>
          <p:nvPr/>
        </p:nvSpPr>
        <p:spPr>
          <a:xfrm>
            <a:off x="2761487" y="581704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Diamond 41"/>
          <p:cNvSpPr/>
          <p:nvPr/>
        </p:nvSpPr>
        <p:spPr>
          <a:xfrm>
            <a:off x="-3657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Diamond 42"/>
          <p:cNvSpPr/>
          <p:nvPr/>
        </p:nvSpPr>
        <p:spPr>
          <a:xfrm>
            <a:off x="-365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Diamond 43"/>
          <p:cNvSpPr/>
          <p:nvPr/>
        </p:nvSpPr>
        <p:spPr>
          <a:xfrm>
            <a:off x="292607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Diamond 44"/>
          <p:cNvSpPr/>
          <p:nvPr/>
        </p:nvSpPr>
        <p:spPr>
          <a:xfrm>
            <a:off x="621792" y="598822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Diamond 45"/>
          <p:cNvSpPr/>
          <p:nvPr/>
        </p:nvSpPr>
        <p:spPr>
          <a:xfrm>
            <a:off x="95097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Diamond 46"/>
          <p:cNvSpPr/>
          <p:nvPr/>
        </p:nvSpPr>
        <p:spPr>
          <a:xfrm>
            <a:off x="1280160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Diamond 47"/>
          <p:cNvSpPr/>
          <p:nvPr/>
        </p:nvSpPr>
        <p:spPr>
          <a:xfrm>
            <a:off x="1609344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Diamond 48"/>
          <p:cNvSpPr/>
          <p:nvPr/>
        </p:nvSpPr>
        <p:spPr>
          <a:xfrm>
            <a:off x="1938528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Diamond 49"/>
          <p:cNvSpPr/>
          <p:nvPr/>
        </p:nvSpPr>
        <p:spPr>
          <a:xfrm>
            <a:off x="2267712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Diamond 50"/>
          <p:cNvSpPr/>
          <p:nvPr/>
        </p:nvSpPr>
        <p:spPr>
          <a:xfrm>
            <a:off x="2596896" y="598822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Diamond 51"/>
          <p:cNvSpPr/>
          <p:nvPr/>
        </p:nvSpPr>
        <p:spPr>
          <a:xfrm>
            <a:off x="-2011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Diamond 52"/>
          <p:cNvSpPr/>
          <p:nvPr/>
        </p:nvSpPr>
        <p:spPr>
          <a:xfrm>
            <a:off x="128015" y="615939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Diamond 53"/>
          <p:cNvSpPr/>
          <p:nvPr/>
        </p:nvSpPr>
        <p:spPr>
          <a:xfrm>
            <a:off x="457199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Diamond 54"/>
          <p:cNvSpPr/>
          <p:nvPr/>
        </p:nvSpPr>
        <p:spPr>
          <a:xfrm>
            <a:off x="786384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Diamond 55"/>
          <p:cNvSpPr/>
          <p:nvPr/>
        </p:nvSpPr>
        <p:spPr>
          <a:xfrm>
            <a:off x="1115568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Diamond 56"/>
          <p:cNvSpPr/>
          <p:nvPr/>
        </p:nvSpPr>
        <p:spPr>
          <a:xfrm>
            <a:off x="1444751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Diamond 57"/>
          <p:cNvSpPr/>
          <p:nvPr/>
        </p:nvSpPr>
        <p:spPr>
          <a:xfrm>
            <a:off x="1773936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Diamond 58"/>
          <p:cNvSpPr/>
          <p:nvPr/>
        </p:nvSpPr>
        <p:spPr>
          <a:xfrm>
            <a:off x="2103120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Diamond 59"/>
          <p:cNvSpPr/>
          <p:nvPr/>
        </p:nvSpPr>
        <p:spPr>
          <a:xfrm>
            <a:off x="2432303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Diamond 60"/>
          <p:cNvSpPr/>
          <p:nvPr/>
        </p:nvSpPr>
        <p:spPr>
          <a:xfrm>
            <a:off x="2761487" y="615939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2" name="Picture 61" descr="plssemr_co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350" y="1417320"/>
            <a:ext cx="2366946" cy="3566160"/>
          </a:xfrm>
          <a:prstGeom prst="rect">
            <a:avLst/>
          </a:prstGeom>
          <a:ln w="12700">
            <a:solidFill>
              <a:srgbClr val="C5D0E0"/>
            </a:solidFill>
          </a:ln>
          <a:effectLst/>
        </p:spPr>
      </p:pic>
      <p:sp>
        <p:nvSpPr>
          <p:cNvPr id="63" name="Diamond 62"/>
          <p:cNvSpPr/>
          <p:nvPr/>
        </p:nvSpPr>
        <p:spPr>
          <a:xfrm>
            <a:off x="841248" y="1901952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1170432" y="1828800"/>
            <a:ext cx="78638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RUN THIS YOURSELF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22960" y="2331720"/>
            <a:ext cx="786384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1B2A5E"/>
                </a:solidFill>
                <a:latin typeface="Helvetica Neue"/>
              </a:rPr>
              <a:t>nicholasdanks.com/learn/moderation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22960" y="3520440"/>
            <a:ext cx="786384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Package:  </a:t>
            </a:r>
            <a:r>
              <a:rPr sz="2000" b="1" i="0">
                <a:solidFill>
                  <a:srgbClr val="1D4F91"/>
                </a:solidFill>
                <a:latin typeface="Helvetica Neue"/>
              </a:rPr>
              <a:t>cran.r-project.org/package=seminr</a:t>
            </a:r>
          </a:p>
          <a:p>
            <a:pPr algn="l">
              <a:lnSpc>
                <a:spcPct val="15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Theory:  </a:t>
            </a:r>
            <a:r>
              <a:rPr sz="2000" b="0" i="0">
                <a:solidFill>
                  <a:srgbClr val="1A2740"/>
                </a:solidFill>
                <a:latin typeface="Helvetica Neue"/>
              </a:rPr>
              <a:t>Chapter 7, </a:t>
            </a:r>
            <a:r>
              <a:rPr sz="2000" b="0" i="1">
                <a:solidFill>
                  <a:srgbClr val="1A2740"/>
                </a:solidFill>
                <a:latin typeface="Helvetica Neue"/>
              </a:rPr>
              <a:t>PLS-SEM Using R</a:t>
            </a:r>
            <a:r>
              <a:rPr sz="2000" b="0" i="0">
                <a:solidFill>
                  <a:srgbClr val="1D4F91"/>
                </a:solidFill>
                <a:latin typeface="Helvetica Neue"/>
              </a:rPr>
              <a:t>  (open access)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2960" y="4892040"/>
            <a:ext cx="78638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1">
                <a:solidFill>
                  <a:srgbClr val="51607A"/>
                </a:solidFill>
                <a:latin typeface="Helvetica Neue"/>
              </a:rPr>
              <a:t>Next video: Higher-order constructs — with a deeper multigroup treatment. Subscribe so you don't miss it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18 / 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SWITCHING COSTS AS A MODERATOR · CHAPTER 7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2788920" y="2194560"/>
            <a:ext cx="2377440" cy="685800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2788920" y="3520440"/>
            <a:ext cx="2377440" cy="685800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2880360" y="1737360"/>
            <a:ext cx="6245352" cy="1078992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2880360" y="3584448"/>
            <a:ext cx="6245352" cy="1078992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7040880" y="3200400"/>
            <a:ext cx="2084832" cy="0"/>
          </a:xfrm>
          <a:prstGeom prst="line">
            <a:avLst/>
          </a:prstGeom>
          <a:ln w="349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8092440" y="3310128"/>
            <a:ext cx="0" cy="1673352"/>
          </a:xfrm>
          <a:prstGeom prst="line">
            <a:avLst/>
          </a:prstGeom>
          <a:ln w="4127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20140" y="1257300"/>
            <a:ext cx="1783080" cy="105156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400" b="1" i="0">
                <a:solidFill>
                  <a:srgbClr val="1B2A5E"/>
                </a:solidFill>
                <a:latin typeface="Helvetica Neue"/>
              </a:rPr>
              <a:t>COMP</a:t>
            </a:r>
          </a:p>
        </p:txBody>
      </p:sp>
      <p:sp>
        <p:nvSpPr>
          <p:cNvPr id="11" name="Oval 10"/>
          <p:cNvSpPr/>
          <p:nvPr/>
        </p:nvSpPr>
        <p:spPr>
          <a:xfrm>
            <a:off x="1120140" y="4091939"/>
            <a:ext cx="1783080" cy="105156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400" b="1" i="0">
                <a:solidFill>
                  <a:srgbClr val="1B2A5E"/>
                </a:solidFill>
                <a:latin typeface="Helvetica Neue"/>
              </a:rPr>
              <a:t>LIKE</a:t>
            </a:r>
          </a:p>
        </p:txBody>
      </p:sp>
      <p:sp>
        <p:nvSpPr>
          <p:cNvPr id="12" name="Oval 11"/>
          <p:cNvSpPr/>
          <p:nvPr/>
        </p:nvSpPr>
        <p:spPr>
          <a:xfrm>
            <a:off x="5234940" y="2674620"/>
            <a:ext cx="1783080" cy="105156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400" b="1" i="0">
                <a:solidFill>
                  <a:srgbClr val="FFFFFF"/>
                </a:solidFill>
                <a:latin typeface="Helvetica Neue"/>
              </a:rPr>
              <a:t>CUSA</a:t>
            </a:r>
          </a:p>
        </p:txBody>
      </p:sp>
      <p:sp>
        <p:nvSpPr>
          <p:cNvPr id="13" name="Oval 12"/>
          <p:cNvSpPr/>
          <p:nvPr/>
        </p:nvSpPr>
        <p:spPr>
          <a:xfrm>
            <a:off x="9166860" y="2674620"/>
            <a:ext cx="1783080" cy="1051560"/>
          </a:xfrm>
          <a:prstGeom prst="ellipse">
            <a:avLst/>
          </a:prstGeom>
          <a:solidFill>
            <a:srgbClr val="1B2A5E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400" b="1" i="0">
                <a:solidFill>
                  <a:srgbClr val="FFFFFF"/>
                </a:solidFill>
                <a:latin typeface="Helvetica Neue"/>
              </a:rPr>
              <a:t>CUSL</a:t>
            </a:r>
          </a:p>
        </p:txBody>
      </p:sp>
      <p:sp>
        <p:nvSpPr>
          <p:cNvPr id="14" name="Oval 13"/>
          <p:cNvSpPr/>
          <p:nvPr/>
        </p:nvSpPr>
        <p:spPr>
          <a:xfrm>
            <a:off x="7360919" y="5006340"/>
            <a:ext cx="1463040" cy="868680"/>
          </a:xfrm>
          <a:prstGeom prst="ellipse">
            <a:avLst/>
          </a:prstGeom>
          <a:solidFill>
            <a:srgbClr val="FDB913"/>
          </a:solidFill>
          <a:ln w="317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200" b="1" i="0">
                <a:solidFill>
                  <a:srgbClr val="1B2A5E"/>
                </a:solidFill>
                <a:latin typeface="Helvetica Neue"/>
              </a:rPr>
              <a:t>SC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5897880"/>
            <a:ext cx="9445752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 i="0">
                <a:solidFill>
                  <a:srgbClr val="51607A"/>
                </a:solidFill>
                <a:latin typeface="Helvetica Neue"/>
              </a:rPr>
              <a:t>The moderator aims at the arrow, not the construct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2 / 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10149840" y="-27432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Diamond 2"/>
          <p:cNvSpPr/>
          <p:nvPr/>
        </p:nvSpPr>
        <p:spPr>
          <a:xfrm>
            <a:off x="10479024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iamond 3"/>
          <p:cNvSpPr/>
          <p:nvPr/>
        </p:nvSpPr>
        <p:spPr>
          <a:xfrm>
            <a:off x="10808208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Diamond 4"/>
          <p:cNvSpPr/>
          <p:nvPr/>
        </p:nvSpPr>
        <p:spPr>
          <a:xfrm>
            <a:off x="11137392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Diamond 5"/>
          <p:cNvSpPr/>
          <p:nvPr/>
        </p:nvSpPr>
        <p:spPr>
          <a:xfrm>
            <a:off x="11466576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Diamond 6"/>
          <p:cNvSpPr/>
          <p:nvPr/>
        </p:nvSpPr>
        <p:spPr>
          <a:xfrm>
            <a:off x="11795759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Diamond 7"/>
          <p:cNvSpPr/>
          <p:nvPr/>
        </p:nvSpPr>
        <p:spPr>
          <a:xfrm>
            <a:off x="12124944" y="-27432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Diamond 8"/>
          <p:cNvSpPr/>
          <p:nvPr/>
        </p:nvSpPr>
        <p:spPr>
          <a:xfrm>
            <a:off x="10314432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iamond 9"/>
          <p:cNvSpPr/>
          <p:nvPr/>
        </p:nvSpPr>
        <p:spPr>
          <a:xfrm>
            <a:off x="10643615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Diamond 10"/>
          <p:cNvSpPr/>
          <p:nvPr/>
        </p:nvSpPr>
        <p:spPr>
          <a:xfrm>
            <a:off x="10972800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Diamond 11"/>
          <p:cNvSpPr/>
          <p:nvPr/>
        </p:nvSpPr>
        <p:spPr>
          <a:xfrm>
            <a:off x="11301984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Diamond 12"/>
          <p:cNvSpPr/>
          <p:nvPr/>
        </p:nvSpPr>
        <p:spPr>
          <a:xfrm>
            <a:off x="11631167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iamond 13"/>
          <p:cNvSpPr/>
          <p:nvPr/>
        </p:nvSpPr>
        <p:spPr>
          <a:xfrm>
            <a:off x="11960351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iamond 14"/>
          <p:cNvSpPr/>
          <p:nvPr/>
        </p:nvSpPr>
        <p:spPr>
          <a:xfrm>
            <a:off x="12289536" y="-10314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Diamond 15"/>
          <p:cNvSpPr/>
          <p:nvPr/>
        </p:nvSpPr>
        <p:spPr>
          <a:xfrm>
            <a:off x="10149840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Diamond 16"/>
          <p:cNvSpPr/>
          <p:nvPr/>
        </p:nvSpPr>
        <p:spPr>
          <a:xfrm>
            <a:off x="10479024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Diamond 17"/>
          <p:cNvSpPr/>
          <p:nvPr/>
        </p:nvSpPr>
        <p:spPr>
          <a:xfrm>
            <a:off x="10808208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Diamond 18"/>
          <p:cNvSpPr/>
          <p:nvPr/>
        </p:nvSpPr>
        <p:spPr>
          <a:xfrm>
            <a:off x="11137392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Diamond 19"/>
          <p:cNvSpPr/>
          <p:nvPr/>
        </p:nvSpPr>
        <p:spPr>
          <a:xfrm>
            <a:off x="11466576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Diamond 20"/>
          <p:cNvSpPr/>
          <p:nvPr/>
        </p:nvSpPr>
        <p:spPr>
          <a:xfrm>
            <a:off x="11795759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Diamond 21"/>
          <p:cNvSpPr/>
          <p:nvPr/>
        </p:nvSpPr>
        <p:spPr>
          <a:xfrm>
            <a:off x="12124944" y="6803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iamond 22"/>
          <p:cNvSpPr/>
          <p:nvPr/>
        </p:nvSpPr>
        <p:spPr>
          <a:xfrm>
            <a:off x="10314432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iamond 23"/>
          <p:cNvSpPr/>
          <p:nvPr/>
        </p:nvSpPr>
        <p:spPr>
          <a:xfrm>
            <a:off x="10643615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Diamond 24"/>
          <p:cNvSpPr/>
          <p:nvPr/>
        </p:nvSpPr>
        <p:spPr>
          <a:xfrm>
            <a:off x="10972800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Diamond 25"/>
          <p:cNvSpPr/>
          <p:nvPr/>
        </p:nvSpPr>
        <p:spPr>
          <a:xfrm>
            <a:off x="11301984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iamond 26"/>
          <p:cNvSpPr/>
          <p:nvPr/>
        </p:nvSpPr>
        <p:spPr>
          <a:xfrm>
            <a:off x="11631167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Diamond 27"/>
          <p:cNvSpPr/>
          <p:nvPr/>
        </p:nvSpPr>
        <p:spPr>
          <a:xfrm>
            <a:off x="11960351" y="23920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iamond 28"/>
          <p:cNvSpPr/>
          <p:nvPr/>
        </p:nvSpPr>
        <p:spPr>
          <a:xfrm>
            <a:off x="12289536" y="23920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Diamond 29"/>
          <p:cNvSpPr/>
          <p:nvPr/>
        </p:nvSpPr>
        <p:spPr>
          <a:xfrm>
            <a:off x="10149840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iamond 30"/>
          <p:cNvSpPr/>
          <p:nvPr/>
        </p:nvSpPr>
        <p:spPr>
          <a:xfrm>
            <a:off x="10479024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Diamond 31"/>
          <p:cNvSpPr/>
          <p:nvPr/>
        </p:nvSpPr>
        <p:spPr>
          <a:xfrm>
            <a:off x="10808208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iamond 32"/>
          <p:cNvSpPr/>
          <p:nvPr/>
        </p:nvSpPr>
        <p:spPr>
          <a:xfrm>
            <a:off x="11137392" y="41038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Diamond 33"/>
          <p:cNvSpPr/>
          <p:nvPr/>
        </p:nvSpPr>
        <p:spPr>
          <a:xfrm>
            <a:off x="11466576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iamond 34"/>
          <p:cNvSpPr/>
          <p:nvPr/>
        </p:nvSpPr>
        <p:spPr>
          <a:xfrm>
            <a:off x="11795759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Diamond 35"/>
          <p:cNvSpPr/>
          <p:nvPr/>
        </p:nvSpPr>
        <p:spPr>
          <a:xfrm>
            <a:off x="12124944" y="41038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Diamond 36"/>
          <p:cNvSpPr/>
          <p:nvPr/>
        </p:nvSpPr>
        <p:spPr>
          <a:xfrm>
            <a:off x="10314432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Diamond 37"/>
          <p:cNvSpPr/>
          <p:nvPr/>
        </p:nvSpPr>
        <p:spPr>
          <a:xfrm>
            <a:off x="10643615" y="58155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Diamond 38"/>
          <p:cNvSpPr/>
          <p:nvPr/>
        </p:nvSpPr>
        <p:spPr>
          <a:xfrm>
            <a:off x="10972800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Diamond 39"/>
          <p:cNvSpPr/>
          <p:nvPr/>
        </p:nvSpPr>
        <p:spPr>
          <a:xfrm>
            <a:off x="11301984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Diamond 40"/>
          <p:cNvSpPr/>
          <p:nvPr/>
        </p:nvSpPr>
        <p:spPr>
          <a:xfrm>
            <a:off x="11631167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Diamond 41"/>
          <p:cNvSpPr/>
          <p:nvPr/>
        </p:nvSpPr>
        <p:spPr>
          <a:xfrm>
            <a:off x="11960351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Diamond 42"/>
          <p:cNvSpPr/>
          <p:nvPr/>
        </p:nvSpPr>
        <p:spPr>
          <a:xfrm>
            <a:off x="12289536" y="58155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Diamond 43"/>
          <p:cNvSpPr/>
          <p:nvPr/>
        </p:nvSpPr>
        <p:spPr>
          <a:xfrm>
            <a:off x="10149840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Diamond 44"/>
          <p:cNvSpPr/>
          <p:nvPr/>
        </p:nvSpPr>
        <p:spPr>
          <a:xfrm>
            <a:off x="10479024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Diamond 45"/>
          <p:cNvSpPr/>
          <p:nvPr/>
        </p:nvSpPr>
        <p:spPr>
          <a:xfrm>
            <a:off x="10808208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Diamond 46"/>
          <p:cNvSpPr/>
          <p:nvPr/>
        </p:nvSpPr>
        <p:spPr>
          <a:xfrm>
            <a:off x="11137392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Diamond 47"/>
          <p:cNvSpPr/>
          <p:nvPr/>
        </p:nvSpPr>
        <p:spPr>
          <a:xfrm>
            <a:off x="11466576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Diamond 48"/>
          <p:cNvSpPr/>
          <p:nvPr/>
        </p:nvSpPr>
        <p:spPr>
          <a:xfrm>
            <a:off x="11795759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Diamond 49"/>
          <p:cNvSpPr/>
          <p:nvPr/>
        </p:nvSpPr>
        <p:spPr>
          <a:xfrm>
            <a:off x="12124944" y="75273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Diamond 50"/>
          <p:cNvSpPr/>
          <p:nvPr/>
        </p:nvSpPr>
        <p:spPr>
          <a:xfrm>
            <a:off x="10314432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Diamond 51"/>
          <p:cNvSpPr/>
          <p:nvPr/>
        </p:nvSpPr>
        <p:spPr>
          <a:xfrm>
            <a:off x="10643615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Diamond 52"/>
          <p:cNvSpPr/>
          <p:nvPr/>
        </p:nvSpPr>
        <p:spPr>
          <a:xfrm>
            <a:off x="10972800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Diamond 53"/>
          <p:cNvSpPr/>
          <p:nvPr/>
        </p:nvSpPr>
        <p:spPr>
          <a:xfrm>
            <a:off x="11301984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Diamond 54"/>
          <p:cNvSpPr/>
          <p:nvPr/>
        </p:nvSpPr>
        <p:spPr>
          <a:xfrm>
            <a:off x="11631167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Diamond 55"/>
          <p:cNvSpPr/>
          <p:nvPr/>
        </p:nvSpPr>
        <p:spPr>
          <a:xfrm>
            <a:off x="11960351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Diamond 56"/>
          <p:cNvSpPr/>
          <p:nvPr/>
        </p:nvSpPr>
        <p:spPr>
          <a:xfrm>
            <a:off x="12289536" y="92390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Diamond 57"/>
          <p:cNvSpPr/>
          <p:nvPr/>
        </p:nvSpPr>
        <p:spPr>
          <a:xfrm>
            <a:off x="10149840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Diamond 58"/>
          <p:cNvSpPr/>
          <p:nvPr/>
        </p:nvSpPr>
        <p:spPr>
          <a:xfrm>
            <a:off x="10479024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Diamond 59"/>
          <p:cNvSpPr/>
          <p:nvPr/>
        </p:nvSpPr>
        <p:spPr>
          <a:xfrm>
            <a:off x="10808208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Diamond 60"/>
          <p:cNvSpPr/>
          <p:nvPr/>
        </p:nvSpPr>
        <p:spPr>
          <a:xfrm>
            <a:off x="11137392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Diamond 61"/>
          <p:cNvSpPr/>
          <p:nvPr/>
        </p:nvSpPr>
        <p:spPr>
          <a:xfrm>
            <a:off x="11466576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Diamond 62"/>
          <p:cNvSpPr/>
          <p:nvPr/>
        </p:nvSpPr>
        <p:spPr>
          <a:xfrm>
            <a:off x="11795759" y="109508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Diamond 63"/>
          <p:cNvSpPr/>
          <p:nvPr/>
        </p:nvSpPr>
        <p:spPr>
          <a:xfrm>
            <a:off x="12124944" y="109508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Diamond 64"/>
          <p:cNvSpPr/>
          <p:nvPr/>
        </p:nvSpPr>
        <p:spPr>
          <a:xfrm>
            <a:off x="10314432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Diamond 65"/>
          <p:cNvSpPr/>
          <p:nvPr/>
        </p:nvSpPr>
        <p:spPr>
          <a:xfrm>
            <a:off x="10643615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Diamond 66"/>
          <p:cNvSpPr/>
          <p:nvPr/>
        </p:nvSpPr>
        <p:spPr>
          <a:xfrm>
            <a:off x="10972800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Diamond 67"/>
          <p:cNvSpPr/>
          <p:nvPr/>
        </p:nvSpPr>
        <p:spPr>
          <a:xfrm>
            <a:off x="11301984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Diamond 68"/>
          <p:cNvSpPr/>
          <p:nvPr/>
        </p:nvSpPr>
        <p:spPr>
          <a:xfrm>
            <a:off x="11631167" y="126626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Diamond 69"/>
          <p:cNvSpPr/>
          <p:nvPr/>
        </p:nvSpPr>
        <p:spPr>
          <a:xfrm>
            <a:off x="11960351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Diamond 70"/>
          <p:cNvSpPr/>
          <p:nvPr/>
        </p:nvSpPr>
        <p:spPr>
          <a:xfrm>
            <a:off x="12289536" y="126626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Diamond 71"/>
          <p:cNvSpPr/>
          <p:nvPr/>
        </p:nvSpPr>
        <p:spPr>
          <a:xfrm>
            <a:off x="10149840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Diamond 72"/>
          <p:cNvSpPr/>
          <p:nvPr/>
        </p:nvSpPr>
        <p:spPr>
          <a:xfrm>
            <a:off x="10479024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Diamond 73"/>
          <p:cNvSpPr/>
          <p:nvPr/>
        </p:nvSpPr>
        <p:spPr>
          <a:xfrm>
            <a:off x="10808208" y="1437436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Diamond 74"/>
          <p:cNvSpPr/>
          <p:nvPr/>
        </p:nvSpPr>
        <p:spPr>
          <a:xfrm>
            <a:off x="11137392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Diamond 75"/>
          <p:cNvSpPr/>
          <p:nvPr/>
        </p:nvSpPr>
        <p:spPr>
          <a:xfrm>
            <a:off x="11466576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Diamond 76"/>
          <p:cNvSpPr/>
          <p:nvPr/>
        </p:nvSpPr>
        <p:spPr>
          <a:xfrm>
            <a:off x="11795759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Diamond 77"/>
          <p:cNvSpPr/>
          <p:nvPr/>
        </p:nvSpPr>
        <p:spPr>
          <a:xfrm>
            <a:off x="12124944" y="143743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Diamond 78"/>
          <p:cNvSpPr/>
          <p:nvPr/>
        </p:nvSpPr>
        <p:spPr>
          <a:xfrm>
            <a:off x="10314432" y="160861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Diamond 79"/>
          <p:cNvSpPr/>
          <p:nvPr/>
        </p:nvSpPr>
        <p:spPr>
          <a:xfrm>
            <a:off x="10643615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Diamond 80"/>
          <p:cNvSpPr/>
          <p:nvPr/>
        </p:nvSpPr>
        <p:spPr>
          <a:xfrm>
            <a:off x="10972800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Diamond 81"/>
          <p:cNvSpPr/>
          <p:nvPr/>
        </p:nvSpPr>
        <p:spPr>
          <a:xfrm>
            <a:off x="11301984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Diamond 82"/>
          <p:cNvSpPr/>
          <p:nvPr/>
        </p:nvSpPr>
        <p:spPr>
          <a:xfrm>
            <a:off x="11631167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Diamond 83"/>
          <p:cNvSpPr/>
          <p:nvPr/>
        </p:nvSpPr>
        <p:spPr>
          <a:xfrm>
            <a:off x="11960351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Diamond 84"/>
          <p:cNvSpPr/>
          <p:nvPr/>
        </p:nvSpPr>
        <p:spPr>
          <a:xfrm>
            <a:off x="12289536" y="160861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Diamond 85"/>
          <p:cNvSpPr/>
          <p:nvPr/>
        </p:nvSpPr>
        <p:spPr>
          <a:xfrm>
            <a:off x="-1188720" y="5120640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Diamond 86"/>
          <p:cNvSpPr/>
          <p:nvPr/>
        </p:nvSpPr>
        <p:spPr>
          <a:xfrm>
            <a:off x="-859536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Diamond 87"/>
          <p:cNvSpPr/>
          <p:nvPr/>
        </p:nvSpPr>
        <p:spPr>
          <a:xfrm>
            <a:off x="-530352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Diamond 88"/>
          <p:cNvSpPr/>
          <p:nvPr/>
        </p:nvSpPr>
        <p:spPr>
          <a:xfrm>
            <a:off x="-201167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Diamond 89"/>
          <p:cNvSpPr/>
          <p:nvPr/>
        </p:nvSpPr>
        <p:spPr>
          <a:xfrm>
            <a:off x="128015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Diamond 90"/>
          <p:cNvSpPr/>
          <p:nvPr/>
        </p:nvSpPr>
        <p:spPr>
          <a:xfrm>
            <a:off x="457199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Diamond 91"/>
          <p:cNvSpPr/>
          <p:nvPr/>
        </p:nvSpPr>
        <p:spPr>
          <a:xfrm>
            <a:off x="786384" y="5120640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Diamond 92"/>
          <p:cNvSpPr/>
          <p:nvPr/>
        </p:nvSpPr>
        <p:spPr>
          <a:xfrm>
            <a:off x="-1024128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Diamond 93"/>
          <p:cNvSpPr/>
          <p:nvPr/>
        </p:nvSpPr>
        <p:spPr>
          <a:xfrm>
            <a:off x="-694944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Diamond 94"/>
          <p:cNvSpPr/>
          <p:nvPr/>
        </p:nvSpPr>
        <p:spPr>
          <a:xfrm>
            <a:off x="-365760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Diamond 95"/>
          <p:cNvSpPr/>
          <p:nvPr/>
        </p:nvSpPr>
        <p:spPr>
          <a:xfrm>
            <a:off x="-36576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Diamond 96"/>
          <p:cNvSpPr/>
          <p:nvPr/>
        </p:nvSpPr>
        <p:spPr>
          <a:xfrm>
            <a:off x="292607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Diamond 97"/>
          <p:cNvSpPr/>
          <p:nvPr/>
        </p:nvSpPr>
        <p:spPr>
          <a:xfrm>
            <a:off x="621791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Diamond 98"/>
          <p:cNvSpPr/>
          <p:nvPr/>
        </p:nvSpPr>
        <p:spPr>
          <a:xfrm>
            <a:off x="950976" y="529181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Diamond 99"/>
          <p:cNvSpPr/>
          <p:nvPr/>
        </p:nvSpPr>
        <p:spPr>
          <a:xfrm>
            <a:off x="-1188720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Diamond 100"/>
          <p:cNvSpPr/>
          <p:nvPr/>
        </p:nvSpPr>
        <p:spPr>
          <a:xfrm>
            <a:off x="-859536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Diamond 101"/>
          <p:cNvSpPr/>
          <p:nvPr/>
        </p:nvSpPr>
        <p:spPr>
          <a:xfrm>
            <a:off x="-530352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" name="Diamond 102"/>
          <p:cNvSpPr/>
          <p:nvPr/>
        </p:nvSpPr>
        <p:spPr>
          <a:xfrm>
            <a:off x="-201167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Diamond 103"/>
          <p:cNvSpPr/>
          <p:nvPr/>
        </p:nvSpPr>
        <p:spPr>
          <a:xfrm>
            <a:off x="128015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Diamond 104"/>
          <p:cNvSpPr/>
          <p:nvPr/>
        </p:nvSpPr>
        <p:spPr>
          <a:xfrm>
            <a:off x="457199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Diamond 105"/>
          <p:cNvSpPr/>
          <p:nvPr/>
        </p:nvSpPr>
        <p:spPr>
          <a:xfrm>
            <a:off x="786384" y="546299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" name="Diamond 106"/>
          <p:cNvSpPr/>
          <p:nvPr/>
        </p:nvSpPr>
        <p:spPr>
          <a:xfrm>
            <a:off x="-1024128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Diamond 107"/>
          <p:cNvSpPr/>
          <p:nvPr/>
        </p:nvSpPr>
        <p:spPr>
          <a:xfrm>
            <a:off x="-694944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9" name="Diamond 108"/>
          <p:cNvSpPr/>
          <p:nvPr/>
        </p:nvSpPr>
        <p:spPr>
          <a:xfrm>
            <a:off x="-365760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0" name="Diamond 109"/>
          <p:cNvSpPr/>
          <p:nvPr/>
        </p:nvSpPr>
        <p:spPr>
          <a:xfrm>
            <a:off x="-36576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1" name="Diamond 110"/>
          <p:cNvSpPr/>
          <p:nvPr/>
        </p:nvSpPr>
        <p:spPr>
          <a:xfrm>
            <a:off x="292607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" name="Diamond 111"/>
          <p:cNvSpPr/>
          <p:nvPr/>
        </p:nvSpPr>
        <p:spPr>
          <a:xfrm>
            <a:off x="621791" y="5634167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3" name="Diamond 112"/>
          <p:cNvSpPr/>
          <p:nvPr/>
        </p:nvSpPr>
        <p:spPr>
          <a:xfrm>
            <a:off x="950976" y="5634167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4" name="Diamond 113"/>
          <p:cNvSpPr/>
          <p:nvPr/>
        </p:nvSpPr>
        <p:spPr>
          <a:xfrm>
            <a:off x="-1188720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5" name="Diamond 114"/>
          <p:cNvSpPr/>
          <p:nvPr/>
        </p:nvSpPr>
        <p:spPr>
          <a:xfrm>
            <a:off x="-859536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6" name="Diamond 115"/>
          <p:cNvSpPr/>
          <p:nvPr/>
        </p:nvSpPr>
        <p:spPr>
          <a:xfrm>
            <a:off x="-530352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7" name="Diamond 116"/>
          <p:cNvSpPr/>
          <p:nvPr/>
        </p:nvSpPr>
        <p:spPr>
          <a:xfrm>
            <a:off x="-201167" y="5805342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8" name="Diamond 117"/>
          <p:cNvSpPr/>
          <p:nvPr/>
        </p:nvSpPr>
        <p:spPr>
          <a:xfrm>
            <a:off x="128015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" name="Diamond 118"/>
          <p:cNvSpPr/>
          <p:nvPr/>
        </p:nvSpPr>
        <p:spPr>
          <a:xfrm>
            <a:off x="457199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0" name="Diamond 119"/>
          <p:cNvSpPr/>
          <p:nvPr/>
        </p:nvSpPr>
        <p:spPr>
          <a:xfrm>
            <a:off x="786384" y="5805342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Diamond 120"/>
          <p:cNvSpPr/>
          <p:nvPr/>
        </p:nvSpPr>
        <p:spPr>
          <a:xfrm>
            <a:off x="-1024128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2" name="Diamond 121"/>
          <p:cNvSpPr/>
          <p:nvPr/>
        </p:nvSpPr>
        <p:spPr>
          <a:xfrm>
            <a:off x="-694944" y="5976518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3" name="Diamond 122"/>
          <p:cNvSpPr/>
          <p:nvPr/>
        </p:nvSpPr>
        <p:spPr>
          <a:xfrm>
            <a:off x="-365760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4" name="Diamond 123"/>
          <p:cNvSpPr/>
          <p:nvPr/>
        </p:nvSpPr>
        <p:spPr>
          <a:xfrm>
            <a:off x="-36576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5" name="Diamond 124"/>
          <p:cNvSpPr/>
          <p:nvPr/>
        </p:nvSpPr>
        <p:spPr>
          <a:xfrm>
            <a:off x="292607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6" name="Diamond 125"/>
          <p:cNvSpPr/>
          <p:nvPr/>
        </p:nvSpPr>
        <p:spPr>
          <a:xfrm>
            <a:off x="621791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" name="Diamond 126"/>
          <p:cNvSpPr/>
          <p:nvPr/>
        </p:nvSpPr>
        <p:spPr>
          <a:xfrm>
            <a:off x="950976" y="5976518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8" name="Diamond 127"/>
          <p:cNvSpPr/>
          <p:nvPr/>
        </p:nvSpPr>
        <p:spPr>
          <a:xfrm>
            <a:off x="-1188720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9" name="Diamond 128"/>
          <p:cNvSpPr/>
          <p:nvPr/>
        </p:nvSpPr>
        <p:spPr>
          <a:xfrm>
            <a:off x="-859536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" name="Diamond 129"/>
          <p:cNvSpPr/>
          <p:nvPr/>
        </p:nvSpPr>
        <p:spPr>
          <a:xfrm>
            <a:off x="-530352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1" name="Diamond 130"/>
          <p:cNvSpPr/>
          <p:nvPr/>
        </p:nvSpPr>
        <p:spPr>
          <a:xfrm>
            <a:off x="-201167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2" name="Diamond 131"/>
          <p:cNvSpPr/>
          <p:nvPr/>
        </p:nvSpPr>
        <p:spPr>
          <a:xfrm>
            <a:off x="128015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3" name="Diamond 132"/>
          <p:cNvSpPr/>
          <p:nvPr/>
        </p:nvSpPr>
        <p:spPr>
          <a:xfrm>
            <a:off x="457199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4" name="Diamond 133"/>
          <p:cNvSpPr/>
          <p:nvPr/>
        </p:nvSpPr>
        <p:spPr>
          <a:xfrm>
            <a:off x="786384" y="6147694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5" name="Diamond 134"/>
          <p:cNvSpPr/>
          <p:nvPr/>
        </p:nvSpPr>
        <p:spPr>
          <a:xfrm>
            <a:off x="-1024128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6" name="Diamond 135"/>
          <p:cNvSpPr/>
          <p:nvPr/>
        </p:nvSpPr>
        <p:spPr>
          <a:xfrm>
            <a:off x="-694944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7" name="Diamond 136"/>
          <p:cNvSpPr/>
          <p:nvPr/>
        </p:nvSpPr>
        <p:spPr>
          <a:xfrm>
            <a:off x="-365760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8" name="Diamond 137"/>
          <p:cNvSpPr/>
          <p:nvPr/>
        </p:nvSpPr>
        <p:spPr>
          <a:xfrm>
            <a:off x="-36576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9" name="Diamond 138"/>
          <p:cNvSpPr/>
          <p:nvPr/>
        </p:nvSpPr>
        <p:spPr>
          <a:xfrm>
            <a:off x="292607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0" name="Diamond 139"/>
          <p:cNvSpPr/>
          <p:nvPr/>
        </p:nvSpPr>
        <p:spPr>
          <a:xfrm>
            <a:off x="621791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1" name="Diamond 140"/>
          <p:cNvSpPr/>
          <p:nvPr/>
        </p:nvSpPr>
        <p:spPr>
          <a:xfrm>
            <a:off x="950976" y="6318869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2" name="Diamond 141"/>
          <p:cNvSpPr/>
          <p:nvPr/>
        </p:nvSpPr>
        <p:spPr>
          <a:xfrm>
            <a:off x="-1188720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3" name="Diamond 142"/>
          <p:cNvSpPr/>
          <p:nvPr/>
        </p:nvSpPr>
        <p:spPr>
          <a:xfrm>
            <a:off x="-859536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4" name="Diamond 143"/>
          <p:cNvSpPr/>
          <p:nvPr/>
        </p:nvSpPr>
        <p:spPr>
          <a:xfrm>
            <a:off x="-530352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" name="Diamond 144"/>
          <p:cNvSpPr/>
          <p:nvPr/>
        </p:nvSpPr>
        <p:spPr>
          <a:xfrm>
            <a:off x="-201167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" name="Diamond 145"/>
          <p:cNvSpPr/>
          <p:nvPr/>
        </p:nvSpPr>
        <p:spPr>
          <a:xfrm>
            <a:off x="128015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7" name="Diamond 146"/>
          <p:cNvSpPr/>
          <p:nvPr/>
        </p:nvSpPr>
        <p:spPr>
          <a:xfrm>
            <a:off x="457199" y="6490045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8" name="Diamond 147"/>
          <p:cNvSpPr/>
          <p:nvPr/>
        </p:nvSpPr>
        <p:spPr>
          <a:xfrm>
            <a:off x="786384" y="6490045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9" name="Diamond 148"/>
          <p:cNvSpPr/>
          <p:nvPr/>
        </p:nvSpPr>
        <p:spPr>
          <a:xfrm>
            <a:off x="-1024128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0" name="Diamond 149"/>
          <p:cNvSpPr/>
          <p:nvPr/>
        </p:nvSpPr>
        <p:spPr>
          <a:xfrm>
            <a:off x="-694944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1" name="Diamond 150"/>
          <p:cNvSpPr/>
          <p:nvPr/>
        </p:nvSpPr>
        <p:spPr>
          <a:xfrm>
            <a:off x="-365760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Diamond 151"/>
          <p:cNvSpPr/>
          <p:nvPr/>
        </p:nvSpPr>
        <p:spPr>
          <a:xfrm>
            <a:off x="-36576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3" name="Diamond 152"/>
          <p:cNvSpPr/>
          <p:nvPr/>
        </p:nvSpPr>
        <p:spPr>
          <a:xfrm>
            <a:off x="292607" y="6661221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Diamond 153"/>
          <p:cNvSpPr/>
          <p:nvPr/>
        </p:nvSpPr>
        <p:spPr>
          <a:xfrm>
            <a:off x="621791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5" name="Diamond 154"/>
          <p:cNvSpPr/>
          <p:nvPr/>
        </p:nvSpPr>
        <p:spPr>
          <a:xfrm>
            <a:off x="950976" y="6661221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6" name="Diamond 155"/>
          <p:cNvSpPr/>
          <p:nvPr/>
        </p:nvSpPr>
        <p:spPr>
          <a:xfrm>
            <a:off x="-1188720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7" name="Diamond 156"/>
          <p:cNvSpPr/>
          <p:nvPr/>
        </p:nvSpPr>
        <p:spPr>
          <a:xfrm>
            <a:off x="-859536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8" name="Diamond 157"/>
          <p:cNvSpPr/>
          <p:nvPr/>
        </p:nvSpPr>
        <p:spPr>
          <a:xfrm>
            <a:off x="-530352" y="6832396"/>
            <a:ext cx="146304" cy="146304"/>
          </a:xfrm>
          <a:prstGeom prst="diamond">
            <a:avLst/>
          </a:prstGeom>
          <a:solidFill>
            <a:srgbClr val="FAE5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9" name="Diamond 158"/>
          <p:cNvSpPr/>
          <p:nvPr/>
        </p:nvSpPr>
        <p:spPr>
          <a:xfrm>
            <a:off x="-201167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0" name="Diamond 159"/>
          <p:cNvSpPr/>
          <p:nvPr/>
        </p:nvSpPr>
        <p:spPr>
          <a:xfrm>
            <a:off x="128015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1" name="Diamond 160"/>
          <p:cNvSpPr/>
          <p:nvPr/>
        </p:nvSpPr>
        <p:spPr>
          <a:xfrm>
            <a:off x="457199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2" name="Diamond 161"/>
          <p:cNvSpPr/>
          <p:nvPr/>
        </p:nvSpPr>
        <p:spPr>
          <a:xfrm>
            <a:off x="786384" y="6832396"/>
            <a:ext cx="146304" cy="146304"/>
          </a:xfrm>
          <a:prstGeom prst="diamond">
            <a:avLst/>
          </a:prstGeom>
          <a:solidFill>
            <a:srgbClr val="E2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3" name="TextBox 162"/>
          <p:cNvSpPr txBox="1"/>
          <p:nvPr/>
        </p:nvSpPr>
        <p:spPr>
          <a:xfrm>
            <a:off x="822960" y="2148840"/>
            <a:ext cx="10543032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 spc="350">
                <a:solidFill>
                  <a:srgbClr val="1D4F91"/>
                </a:solidFill>
                <a:latin typeface="Helvetica Neue"/>
              </a:rPr>
              <a:t>VIDEO 5 · CHAPTER 7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822960" y="2651760"/>
            <a:ext cx="10543032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1" i="0">
                <a:solidFill>
                  <a:srgbClr val="1B2A5E"/>
                </a:solidFill>
                <a:latin typeface="Helvetica Neue"/>
              </a:rPr>
              <a:t>Moderation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1463040" y="3931920"/>
            <a:ext cx="9262872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2000" b="0" i="0">
                <a:solidFill>
                  <a:srgbClr val="51607A"/>
                </a:solidFill>
                <a:latin typeface="Helvetica Neue"/>
              </a:rPr>
              <a:t>Interaction terms, two-stage, simple slopes</a:t>
            </a:r>
          </a:p>
        </p:txBody>
      </p:sp>
      <p:sp>
        <p:nvSpPr>
          <p:cNvPr id="166" name="Diamond 165"/>
          <p:cNvSpPr/>
          <p:nvPr/>
        </p:nvSpPr>
        <p:spPr>
          <a:xfrm>
            <a:off x="5720943" y="5029200"/>
            <a:ext cx="128016" cy="128016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7" name="Diamond 166"/>
          <p:cNvSpPr/>
          <p:nvPr/>
        </p:nvSpPr>
        <p:spPr>
          <a:xfrm>
            <a:off x="6031839" y="5029200"/>
            <a:ext cx="128016" cy="128016"/>
          </a:xfrm>
          <a:prstGeom prst="diamond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8" name="Diamond 167"/>
          <p:cNvSpPr/>
          <p:nvPr/>
        </p:nvSpPr>
        <p:spPr>
          <a:xfrm>
            <a:off x="6342735" y="5029200"/>
            <a:ext cx="128016" cy="128016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TextBox 16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3 / 18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LEARNING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325880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1B2A5E"/>
                </a:solidFill>
                <a:latin typeface="Helvetica Neue"/>
              </a:rPr>
              <a:t>By the end of this video</a:t>
            </a:r>
          </a:p>
        </p:txBody>
      </p:sp>
      <p:sp>
        <p:nvSpPr>
          <p:cNvPr id="5" name="Oval 4"/>
          <p:cNvSpPr/>
          <p:nvPr/>
        </p:nvSpPr>
        <p:spPr>
          <a:xfrm>
            <a:off x="960120" y="23317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210312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Explain what a moderator does — change a relationship's strength</a:t>
            </a:r>
          </a:p>
        </p:txBody>
      </p:sp>
      <p:sp>
        <p:nvSpPr>
          <p:cNvPr id="7" name="Oval 6"/>
          <p:cNvSpPr/>
          <p:nvPr/>
        </p:nvSpPr>
        <p:spPr>
          <a:xfrm>
            <a:off x="960120" y="3291839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3063239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Specify interaction_term() and know why two-stage is the default</a:t>
            </a:r>
          </a:p>
        </p:txBody>
      </p:sp>
      <p:sp>
        <p:nvSpPr>
          <p:cNvPr id="9" name="Oval 8"/>
          <p:cNvSpPr/>
          <p:nvPr/>
        </p:nvSpPr>
        <p:spPr>
          <a:xfrm>
            <a:off x="960120" y="425196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402336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Test the interaction and judge its f² with the right benchmarks</a:t>
            </a:r>
          </a:p>
        </p:txBody>
      </p:sp>
      <p:sp>
        <p:nvSpPr>
          <p:cNvPr id="11" name="Oval 10"/>
          <p:cNvSpPr/>
          <p:nvPr/>
        </p:nvSpPr>
        <p:spPr>
          <a:xfrm>
            <a:off x="960120" y="521208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4983480"/>
            <a:ext cx="896112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0" i="0">
                <a:solidFill>
                  <a:srgbClr val="1A2740"/>
                </a:solidFill>
                <a:latin typeface="Helvetica Neue"/>
              </a:rPr>
              <a:t>Produce and read a simple-slopes plot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4 / 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THREE WAYS TO BUILD THE INTERACTION TERM</a:t>
            </a:r>
          </a:p>
        </p:txBody>
      </p:sp>
      <p:sp>
        <p:nvSpPr>
          <p:cNvPr id="4" name="Oval 3"/>
          <p:cNvSpPr/>
          <p:nvPr/>
        </p:nvSpPr>
        <p:spPr>
          <a:xfrm>
            <a:off x="960120" y="178308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7360" y="1531619"/>
            <a:ext cx="8961120" cy="1005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Product-indicator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multiply all indicator pairs; reflective measures only</a:t>
            </a:r>
          </a:p>
        </p:txBody>
      </p:sp>
      <p:sp>
        <p:nvSpPr>
          <p:cNvPr id="6" name="Oval 5"/>
          <p:cNvSpPr/>
          <p:nvPr/>
        </p:nvSpPr>
        <p:spPr>
          <a:xfrm>
            <a:off x="960120" y="278892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537460"/>
            <a:ext cx="8961120" cy="1005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Orthogonalized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fixes collinearity, harder to interpret</a:t>
            </a:r>
          </a:p>
        </p:txBody>
      </p:sp>
      <p:sp>
        <p:nvSpPr>
          <p:cNvPr id="8" name="Oval 7"/>
          <p:cNvSpPr/>
          <p:nvPr/>
        </p:nvSpPr>
        <p:spPr>
          <a:xfrm>
            <a:off x="960120" y="3794760"/>
            <a:ext cx="502920" cy="502920"/>
          </a:xfrm>
          <a:prstGeom prst="ellipse">
            <a:avLst/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Helvetica Neue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3543300"/>
            <a:ext cx="8961120" cy="1005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2100" b="1" i="0">
                <a:solidFill>
                  <a:srgbClr val="1B2A5E"/>
                </a:solidFill>
                <a:latin typeface="Helvetica Neue"/>
              </a:rPr>
              <a:t>Two-stage</a:t>
            </a:r>
            <a:r>
              <a:rPr sz="2100" b="0" i="0">
                <a:solidFill>
                  <a:srgbClr val="1A2740"/>
                </a:solidFill>
                <a:latin typeface="Helvetica Neue"/>
              </a:rPr>
              <a:t> — construct scores from stage one; ANY measurement mode, best power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5120640"/>
            <a:ext cx="9262872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 i="0">
                <a:solidFill>
                  <a:srgbClr val="1D4F91"/>
                </a:solidFill>
                <a:latin typeface="Helvetica Neue"/>
              </a:rPr>
              <a:t>Default to two-stage — it even handles our single-item CUSA.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6 / 18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 dirty="0">
                <a:solidFill>
                  <a:srgbClr val="B45309"/>
                </a:solidFill>
                <a:latin typeface="Helvetica Neue"/>
              </a:rPr>
              <a:t>R HABIT </a:t>
            </a:r>
            <a:r>
              <a:rPr lang="en-US" sz="1600" b="1" spc="350" dirty="0">
                <a:solidFill>
                  <a:srgbClr val="B45309"/>
                </a:solidFill>
                <a:latin typeface="Helvetica Neue"/>
              </a:rPr>
              <a:t>8</a:t>
            </a:r>
            <a:r>
              <a:rPr sz="1600" b="1" i="0" spc="350" dirty="0">
                <a:solidFill>
                  <a:srgbClr val="B45309"/>
                </a:solidFill>
                <a:latin typeface="Helvetica Neue"/>
              </a:rPr>
              <a:t> OF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37360"/>
            <a:ext cx="9262872" cy="3977639"/>
          </a:xfrm>
          <a:prstGeom prst="roundRect">
            <a:avLst>
              <a:gd name="adj" fmla="val 5500"/>
            </a:avLst>
          </a:prstGeom>
          <a:solidFill>
            <a:srgbClr val="FDF4DF"/>
          </a:solidFill>
          <a:ln w="12700">
            <a:solidFill>
              <a:srgbClr val="ECDA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965960" y="2194560"/>
            <a:ext cx="777240" cy="777240"/>
          </a:xfrm>
          <a:prstGeom prst="ellipse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000" b="1" dirty="0">
                <a:solidFill>
                  <a:srgbClr val="1B2A5E"/>
                </a:solidFill>
                <a:latin typeface="Helvetica Neue"/>
              </a:rPr>
              <a:t>8</a:t>
            </a:r>
            <a:endParaRPr sz="3000" b="1" i="0" dirty="0">
              <a:solidFill>
                <a:srgbClr val="1B2A5E"/>
              </a:solidFill>
              <a:latin typeface="Helvetica Neue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3240" y="2103120"/>
            <a:ext cx="7223760" cy="960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900" b="1" i="0">
                <a:solidFill>
                  <a:srgbClr val="1B2A5E"/>
                </a:solidFill>
                <a:latin typeface="Helvetica Neue"/>
              </a:rPr>
              <a:t>Version control — even for “just an analysis”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63240" y="3246120"/>
            <a:ext cx="7223760" cy="2240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1A2740"/>
                </a:solidFill>
                <a:latin typeface="Helvetica Neue"/>
              </a:rPr>
              <a:t>One commit per working analysis step, from the RStudio Git pane. No branching strategy required.</a:t>
            </a:r>
          </a:p>
          <a:p>
            <a:pPr algn="l">
              <a:lnSpc>
                <a:spcPct val="135000"/>
              </a:lnSpc>
            </a:pPr>
            <a:r>
              <a:rPr sz="2000" b="0" i="1">
                <a:solidFill>
                  <a:srgbClr val="1A2740"/>
                </a:solidFill>
                <a:latin typeface="Helvetica Neue"/>
              </a:rPr>
              <a:t>What you actually need is yesterday's working version back when today's edit breaks something.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7 / 18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RESULTS · BOOTSTRAPPED PATHS · SEED 123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935327" y="1645920"/>
          <a:ext cx="8321040" cy="3072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PATH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ESTIMATE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2.5% CI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 spc="250">
                          <a:solidFill>
                            <a:srgbClr val="FFFFFF"/>
                          </a:solidFill>
                          <a:latin typeface="Helvetica Neue"/>
                        </a:rPr>
                        <a:t>97.5% CI</a:t>
                      </a:r>
                    </a:p>
                  </a:txBody>
                  <a:tcPr marL="164592" marR="164592" marT="18288" marB="18288" anchor="ctr">
                    <a:solidFill>
                      <a:srgbClr val="1B2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CUSA → 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0.466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0.371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0.552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SC → CUSL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0.069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-0.039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0.176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CUSA×SC → 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-0.071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-0.136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-0.009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LIKE → CUSL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1D4F91"/>
                          </a:solidFill>
                          <a:latin typeface="Helvetica Neue"/>
                        </a:rPr>
                        <a:t>0.319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0.194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0.423</a:t>
                      </a:r>
                    </a:p>
                  </a:txBody>
                  <a:tcPr marL="164592" marR="164592" marT="18288" marB="18288" anchor="ctr">
                    <a:solidFill>
                      <a:srgbClr val="F5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algn="l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COMP → CUSL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1" i="0">
                          <a:solidFill>
                            <a:srgbClr val="B45309"/>
                          </a:solidFill>
                          <a:latin typeface="Helvetica Neue"/>
                        </a:rPr>
                        <a:t>-0.017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-0.135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700" b="0" i="0">
                          <a:solidFill>
                            <a:srgbClr val="1A2740"/>
                          </a:solidFill>
                          <a:latin typeface="Helvetica Neue"/>
                        </a:rPr>
                        <a:t>0.101</a:t>
                      </a:r>
                    </a:p>
                  </a:txBody>
                  <a:tcPr marL="164592" marR="164592" marT="18288" marB="1828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5257800"/>
            <a:ext cx="9445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The interaction is </a:t>
            </a:r>
            <a:r>
              <a:rPr sz="1700" b="1" i="0">
                <a:solidFill>
                  <a:srgbClr val="1D4F91"/>
                </a:solidFill>
                <a:latin typeface="Helvetica Neue"/>
              </a:rPr>
              <a:t>negative and significant</a:t>
            </a:r>
            <a:r>
              <a:rPr sz="1700" b="0" i="0">
                <a:solidFill>
                  <a:srgbClr val="51607A"/>
                </a:solidFill>
                <a:latin typeface="Helvetica Neue"/>
              </a:rPr>
              <a:t> — higher switching costs weaken the satisfaction→loyalty link.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8 / 18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SIMPLE SLOPES · SATISFACTION → LOYALTY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554480"/>
            <a:ext cx="5852160" cy="393192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5" name="Connector 4"/>
          <p:cNvCxnSpPr/>
          <p:nvPr/>
        </p:nvCxnSpPr>
        <p:spPr>
          <a:xfrm flipV="1">
            <a:off x="2194560" y="1920240"/>
            <a:ext cx="0" cy="306324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2194560" y="4983480"/>
            <a:ext cx="4663440" cy="0"/>
          </a:xfrm>
          <a:prstGeom prst="line">
            <a:avLst/>
          </a:prstGeom>
          <a:ln w="22225">
            <a:solidFill>
              <a:srgbClr val="1B2A5E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2331720" y="2240280"/>
            <a:ext cx="4297680" cy="2514600"/>
          </a:xfrm>
          <a:prstGeom prst="line">
            <a:avLst/>
          </a:prstGeom>
          <a:ln w="38100">
            <a:solidFill>
              <a:srgbClr val="1D4F9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V="1">
            <a:off x="2331720" y="2240280"/>
            <a:ext cx="4297680" cy="2057400"/>
          </a:xfrm>
          <a:prstGeom prst="line">
            <a:avLst/>
          </a:prstGeom>
          <a:ln w="31750">
            <a:solidFill>
              <a:srgbClr val="1B2A5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2304287" y="2226564"/>
            <a:ext cx="4297680" cy="1600200"/>
          </a:xfrm>
          <a:prstGeom prst="line">
            <a:avLst/>
          </a:prstGeom>
          <a:ln w="38100">
            <a:solidFill>
              <a:srgbClr val="B4530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8840" y="5074920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0" i="0">
                <a:solidFill>
                  <a:srgbClr val="51607A"/>
                </a:solidFill>
                <a:latin typeface="Helvetica Neue"/>
              </a:rPr>
              <a:t>satisfaction (CUSA)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81328" y="3017520"/>
            <a:ext cx="6400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51607A"/>
                </a:solidFill>
                <a:latin typeface="Helvetica Neue"/>
              </a:rPr>
              <a:t>CUSL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1828800"/>
            <a:ext cx="3657600" cy="3566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2000" b="1" i="0">
                <a:solidFill>
                  <a:srgbClr val="1D4F91"/>
                </a:solidFill>
                <a:latin typeface="Helvetica Neue"/>
              </a:rPr>
              <a:t>low SC   slope ≈ 0.54</a:t>
            </a:r>
          </a:p>
          <a:p>
            <a:pPr algn="l">
              <a:lnSpc>
                <a:spcPct val="135000"/>
              </a:lnSpc>
            </a:pPr>
            <a:r>
              <a:rPr sz="2000" b="1" i="0">
                <a:solidFill>
                  <a:srgbClr val="1B2A5E"/>
                </a:solidFill>
                <a:latin typeface="Helvetica Neue"/>
              </a:rPr>
              <a:t>mean SC  slope = 0.47</a:t>
            </a:r>
          </a:p>
          <a:p>
            <a:pPr algn="l">
              <a:lnSpc>
                <a:spcPct val="135000"/>
              </a:lnSpc>
            </a:pPr>
            <a:r>
              <a:rPr sz="2000" b="1" i="0">
                <a:solidFill>
                  <a:srgbClr val="B45309"/>
                </a:solidFill>
                <a:latin typeface="Helvetica Neue"/>
              </a:rPr>
              <a:t>high SC  slope ≈ 0.40</a:t>
            </a:r>
          </a:p>
          <a:p>
            <a:pPr algn="l">
              <a:lnSpc>
                <a:spcPct val="135000"/>
              </a:lnSpc>
            </a:pPr>
            <a:r>
              <a:rPr sz="10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l">
              <a:lnSpc>
                <a:spcPct val="135000"/>
              </a:lnSpc>
            </a:pPr>
            <a:r>
              <a:rPr sz="1800" b="0" i="0">
                <a:solidFill>
                  <a:srgbClr val="1A2740"/>
                </a:solidFill>
                <a:latin typeface="Helvetica Neue"/>
              </a:rPr>
              <a:t>Always positive — satisfaction always helps. It just buys less loyalty when customers are locked in.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9 / 18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41248" y="548640"/>
            <a:ext cx="137160" cy="137160"/>
          </a:xfrm>
          <a:prstGeom prst="diamond">
            <a:avLst/>
          </a:prstGeom>
          <a:solidFill>
            <a:srgbClr val="FDB9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70432" y="475488"/>
            <a:ext cx="10149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 spc="350">
                <a:solidFill>
                  <a:srgbClr val="1B2A5E"/>
                </a:solidFill>
                <a:latin typeface="Helvetica Neue"/>
              </a:rPr>
              <a:t>INTERACTION EFFECT SIZE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63040" y="1783080"/>
            <a:ext cx="4480560" cy="265176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828800" y="2148840"/>
            <a:ext cx="3749040" cy="2103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F² OF CUSA×SC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5400" b="1" i="0">
                <a:solidFill>
                  <a:srgbClr val="1B2A5E"/>
                </a:solidFill>
                <a:latin typeface="Helvetica Neue"/>
              </a:rPr>
              <a:t>0.014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700" b="0" i="0">
                <a:solidFill>
                  <a:srgbClr val="51607A"/>
                </a:solidFill>
                <a:latin typeface="Helvetica Neue"/>
              </a:rPr>
              <a:t>looks tiny by Cohen's 0.02 / 0.15 / 0.35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45352" y="1783080"/>
            <a:ext cx="4480560" cy="2651760"/>
          </a:xfrm>
          <a:prstGeom prst="roundRect">
            <a:avLst>
              <a:gd name="adj" fmla="val 5500"/>
            </a:avLst>
          </a:prstGeom>
          <a:solidFill>
            <a:srgbClr val="EFF3FA"/>
          </a:solidFill>
          <a:ln w="12700">
            <a:solidFill>
              <a:srgbClr val="C5D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611112" y="2148840"/>
            <a:ext cx="3749040" cy="2103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500" b="1" i="0" spc="300">
                <a:solidFill>
                  <a:srgbClr val="51607A"/>
                </a:solidFill>
                <a:latin typeface="Helvetica Neue"/>
              </a:rPr>
              <a:t>KENNY (2018) FOR INTERACTIONS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2800" b="1" i="0">
                <a:solidFill>
                  <a:srgbClr val="1B2A5E"/>
                </a:solidFill>
                <a:latin typeface="Helvetica Neue"/>
              </a:rPr>
              <a:t>0.005 / 0.01 / 0.025</a:t>
            </a:r>
          </a:p>
          <a:p>
            <a:pPr algn="ctr">
              <a:lnSpc>
                <a:spcPct val="110000"/>
              </a:lnSpc>
            </a:pPr>
            <a:r>
              <a:rPr sz="800" b="0" i="0">
                <a:solidFill>
                  <a:srgbClr val="1A2740"/>
                </a:solidFill>
                <a:latin typeface="Helvetica Neue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sz="1700" b="1" i="0">
                <a:solidFill>
                  <a:srgbClr val="1D4F91"/>
                </a:solidFill>
                <a:latin typeface="Helvetica Neue"/>
              </a:rPr>
              <a:t>0.014 = a solid medium effect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4846320"/>
            <a:ext cx="9262872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0" i="0">
                <a:solidFill>
                  <a:srgbClr val="1A2740"/>
                </a:solidFill>
                <a:latin typeface="Helvetica Neue"/>
              </a:rPr>
              <a:t>Interactions are systematically small — cite the right benchmark or a reviewer will do it for you.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400800"/>
            <a:ext cx="86868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 spc="150">
                <a:solidFill>
                  <a:srgbClr val="6E7E9C"/>
                </a:solidFill>
                <a:latin typeface="Helvetica Neue"/>
              </a:rPr>
              <a:t>PLS-SEM Using R</a:t>
            </a:r>
            <a:r>
              <a:rPr sz="1250" b="0" i="0" spc="150">
                <a:solidFill>
                  <a:srgbClr val="6E7E9C"/>
                </a:solidFill>
                <a:latin typeface="Helvetica Neue"/>
              </a:rPr>
              <a:t>  ·  Hair, Hult, Ringle, Sarstedt, Danks &amp; Adler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400800"/>
            <a:ext cx="96012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6E7E9C"/>
                </a:solidFill>
                <a:latin typeface="Helvetica Neue"/>
              </a:rPr>
              <a:t>10 / 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1437</Words>
  <Application>Microsoft Macintosh PowerPoint</Application>
  <PresentationFormat>Widescreen</PresentationFormat>
  <Paragraphs>216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Nicholas Danks</cp:lastModifiedBy>
  <cp:revision>3</cp:revision>
  <dcterms:created xsi:type="dcterms:W3CDTF">2013-01-27T09:14:16Z</dcterms:created>
  <dcterms:modified xsi:type="dcterms:W3CDTF">2026-07-16T12:20:55Z</dcterms:modified>
  <cp:category/>
</cp:coreProperties>
</file>