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3"/>
    <p:restoredTop sz="94678"/>
  </p:normalViewPr>
  <p:slideViewPr>
    <p:cSldViewPr snapToGrid="0" snapToObjects="1">
      <p:cViewPr varScale="1">
        <p:scale>
          <a:sx n="150" d="100"/>
          <a:sy n="150" d="100"/>
        </p:scale>
        <p:origin x="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5022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Series intro card — reusable across all videos (~5 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11:30 — apply the typology: indirect-only vs complementary.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13:30 — never delete a predictor because its direct path is flat.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15:00 wrap part 1 — the three-step procedure.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15:00 wrap part 2 — takeaways; next video: moderation.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End card (~15 s) — Next video: Moderation — when strength depends on a third variable. Subscribe so you don't miss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0:00 cold open — competence looked dead (0.006). It works through a middleman.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0:15 title card.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0:30 — read the outcomes aloud.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1:00 concept — indirect effect is the PRODUCT of the two legs; total = direct + indirect.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3:00 — the Zhao decision logic. Two questions, five outcomes.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5:00 habit banner #9 (45 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6:30 results — bootstrap the PRODUCT of the legs; both indirect paths significant.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9:30 results — same bootstrap, the two direct legs. COMP -&gt; CUSL is flat.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-365760" y="5303520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Diamond 2"/>
          <p:cNvSpPr/>
          <p:nvPr/>
        </p:nvSpPr>
        <p:spPr>
          <a:xfrm>
            <a:off x="-3657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iamond 3"/>
          <p:cNvSpPr/>
          <p:nvPr/>
        </p:nvSpPr>
        <p:spPr>
          <a:xfrm>
            <a:off x="292607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Diamond 4"/>
          <p:cNvSpPr/>
          <p:nvPr/>
        </p:nvSpPr>
        <p:spPr>
          <a:xfrm>
            <a:off x="621792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Diamond 5"/>
          <p:cNvSpPr/>
          <p:nvPr/>
        </p:nvSpPr>
        <p:spPr>
          <a:xfrm>
            <a:off x="95097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Diamond 6"/>
          <p:cNvSpPr/>
          <p:nvPr/>
        </p:nvSpPr>
        <p:spPr>
          <a:xfrm>
            <a:off x="1280160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Diamond 7"/>
          <p:cNvSpPr/>
          <p:nvPr/>
        </p:nvSpPr>
        <p:spPr>
          <a:xfrm>
            <a:off x="1609344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Diamond 8"/>
          <p:cNvSpPr/>
          <p:nvPr/>
        </p:nvSpPr>
        <p:spPr>
          <a:xfrm>
            <a:off x="1938528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Diamond 9"/>
          <p:cNvSpPr/>
          <p:nvPr/>
        </p:nvSpPr>
        <p:spPr>
          <a:xfrm>
            <a:off x="2267712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Diamond 10"/>
          <p:cNvSpPr/>
          <p:nvPr/>
        </p:nvSpPr>
        <p:spPr>
          <a:xfrm>
            <a:off x="259689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Diamond 11"/>
          <p:cNvSpPr/>
          <p:nvPr/>
        </p:nvSpPr>
        <p:spPr>
          <a:xfrm>
            <a:off x="-201168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Diamond 12"/>
          <p:cNvSpPr/>
          <p:nvPr/>
        </p:nvSpPr>
        <p:spPr>
          <a:xfrm>
            <a:off x="128015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Diamond 13"/>
          <p:cNvSpPr/>
          <p:nvPr/>
        </p:nvSpPr>
        <p:spPr>
          <a:xfrm>
            <a:off x="457199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Diamond 14"/>
          <p:cNvSpPr/>
          <p:nvPr/>
        </p:nvSpPr>
        <p:spPr>
          <a:xfrm>
            <a:off x="786384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Diamond 15"/>
          <p:cNvSpPr/>
          <p:nvPr/>
        </p:nvSpPr>
        <p:spPr>
          <a:xfrm>
            <a:off x="1115568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Diamond 16"/>
          <p:cNvSpPr/>
          <p:nvPr/>
        </p:nvSpPr>
        <p:spPr>
          <a:xfrm>
            <a:off x="1444751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Diamond 17"/>
          <p:cNvSpPr/>
          <p:nvPr/>
        </p:nvSpPr>
        <p:spPr>
          <a:xfrm>
            <a:off x="1773936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Diamond 18"/>
          <p:cNvSpPr/>
          <p:nvPr/>
        </p:nvSpPr>
        <p:spPr>
          <a:xfrm>
            <a:off x="2103120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Diamond 19"/>
          <p:cNvSpPr/>
          <p:nvPr/>
        </p:nvSpPr>
        <p:spPr>
          <a:xfrm>
            <a:off x="2432303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Diamond 20"/>
          <p:cNvSpPr/>
          <p:nvPr/>
        </p:nvSpPr>
        <p:spPr>
          <a:xfrm>
            <a:off x="2761487" y="5474695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Diamond 21"/>
          <p:cNvSpPr/>
          <p:nvPr/>
        </p:nvSpPr>
        <p:spPr>
          <a:xfrm>
            <a:off x="-365760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Diamond 22"/>
          <p:cNvSpPr/>
          <p:nvPr/>
        </p:nvSpPr>
        <p:spPr>
          <a:xfrm>
            <a:off x="-3657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Diamond 23"/>
          <p:cNvSpPr/>
          <p:nvPr/>
        </p:nvSpPr>
        <p:spPr>
          <a:xfrm>
            <a:off x="292607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Diamond 24"/>
          <p:cNvSpPr/>
          <p:nvPr/>
        </p:nvSpPr>
        <p:spPr>
          <a:xfrm>
            <a:off x="621792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Diamond 25"/>
          <p:cNvSpPr/>
          <p:nvPr/>
        </p:nvSpPr>
        <p:spPr>
          <a:xfrm>
            <a:off x="95097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Diamond 26"/>
          <p:cNvSpPr/>
          <p:nvPr/>
        </p:nvSpPr>
        <p:spPr>
          <a:xfrm>
            <a:off x="1280160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Diamond 27"/>
          <p:cNvSpPr/>
          <p:nvPr/>
        </p:nvSpPr>
        <p:spPr>
          <a:xfrm>
            <a:off x="1609344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Diamond 28"/>
          <p:cNvSpPr/>
          <p:nvPr/>
        </p:nvSpPr>
        <p:spPr>
          <a:xfrm>
            <a:off x="1938528" y="5645871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Diamond 29"/>
          <p:cNvSpPr/>
          <p:nvPr/>
        </p:nvSpPr>
        <p:spPr>
          <a:xfrm>
            <a:off x="2267712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Diamond 30"/>
          <p:cNvSpPr/>
          <p:nvPr/>
        </p:nvSpPr>
        <p:spPr>
          <a:xfrm>
            <a:off x="259689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Diamond 31"/>
          <p:cNvSpPr/>
          <p:nvPr/>
        </p:nvSpPr>
        <p:spPr>
          <a:xfrm>
            <a:off x="-201168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Diamond 32"/>
          <p:cNvSpPr/>
          <p:nvPr/>
        </p:nvSpPr>
        <p:spPr>
          <a:xfrm>
            <a:off x="128015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Diamond 33"/>
          <p:cNvSpPr/>
          <p:nvPr/>
        </p:nvSpPr>
        <p:spPr>
          <a:xfrm>
            <a:off x="457199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Diamond 34"/>
          <p:cNvSpPr/>
          <p:nvPr/>
        </p:nvSpPr>
        <p:spPr>
          <a:xfrm>
            <a:off x="786384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Diamond 35"/>
          <p:cNvSpPr/>
          <p:nvPr/>
        </p:nvSpPr>
        <p:spPr>
          <a:xfrm>
            <a:off x="1115568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Diamond 36"/>
          <p:cNvSpPr/>
          <p:nvPr/>
        </p:nvSpPr>
        <p:spPr>
          <a:xfrm>
            <a:off x="1444751" y="5817047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Diamond 37"/>
          <p:cNvSpPr/>
          <p:nvPr/>
        </p:nvSpPr>
        <p:spPr>
          <a:xfrm>
            <a:off x="1773936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Diamond 38"/>
          <p:cNvSpPr/>
          <p:nvPr/>
        </p:nvSpPr>
        <p:spPr>
          <a:xfrm>
            <a:off x="2103120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Diamond 39"/>
          <p:cNvSpPr/>
          <p:nvPr/>
        </p:nvSpPr>
        <p:spPr>
          <a:xfrm>
            <a:off x="2432303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Diamond 40"/>
          <p:cNvSpPr/>
          <p:nvPr/>
        </p:nvSpPr>
        <p:spPr>
          <a:xfrm>
            <a:off x="2761487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Diamond 41"/>
          <p:cNvSpPr/>
          <p:nvPr/>
        </p:nvSpPr>
        <p:spPr>
          <a:xfrm>
            <a:off x="-365760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Diamond 42"/>
          <p:cNvSpPr/>
          <p:nvPr/>
        </p:nvSpPr>
        <p:spPr>
          <a:xfrm>
            <a:off x="-3657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Diamond 43"/>
          <p:cNvSpPr/>
          <p:nvPr/>
        </p:nvSpPr>
        <p:spPr>
          <a:xfrm>
            <a:off x="292607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Diamond 44"/>
          <p:cNvSpPr/>
          <p:nvPr/>
        </p:nvSpPr>
        <p:spPr>
          <a:xfrm>
            <a:off x="621792" y="598822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Diamond 45"/>
          <p:cNvSpPr/>
          <p:nvPr/>
        </p:nvSpPr>
        <p:spPr>
          <a:xfrm>
            <a:off x="95097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Diamond 46"/>
          <p:cNvSpPr/>
          <p:nvPr/>
        </p:nvSpPr>
        <p:spPr>
          <a:xfrm>
            <a:off x="1280160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Diamond 47"/>
          <p:cNvSpPr/>
          <p:nvPr/>
        </p:nvSpPr>
        <p:spPr>
          <a:xfrm>
            <a:off x="1609344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Diamond 48"/>
          <p:cNvSpPr/>
          <p:nvPr/>
        </p:nvSpPr>
        <p:spPr>
          <a:xfrm>
            <a:off x="1938528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Diamond 49"/>
          <p:cNvSpPr/>
          <p:nvPr/>
        </p:nvSpPr>
        <p:spPr>
          <a:xfrm>
            <a:off x="2267712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Diamond 50"/>
          <p:cNvSpPr/>
          <p:nvPr/>
        </p:nvSpPr>
        <p:spPr>
          <a:xfrm>
            <a:off x="259689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Diamond 51"/>
          <p:cNvSpPr/>
          <p:nvPr/>
        </p:nvSpPr>
        <p:spPr>
          <a:xfrm>
            <a:off x="-201168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Diamond 52"/>
          <p:cNvSpPr/>
          <p:nvPr/>
        </p:nvSpPr>
        <p:spPr>
          <a:xfrm>
            <a:off x="128015" y="6159398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Diamond 53"/>
          <p:cNvSpPr/>
          <p:nvPr/>
        </p:nvSpPr>
        <p:spPr>
          <a:xfrm>
            <a:off x="457199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Diamond 54"/>
          <p:cNvSpPr/>
          <p:nvPr/>
        </p:nvSpPr>
        <p:spPr>
          <a:xfrm>
            <a:off x="786384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Diamond 55"/>
          <p:cNvSpPr/>
          <p:nvPr/>
        </p:nvSpPr>
        <p:spPr>
          <a:xfrm>
            <a:off x="1115568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Diamond 56"/>
          <p:cNvSpPr/>
          <p:nvPr/>
        </p:nvSpPr>
        <p:spPr>
          <a:xfrm>
            <a:off x="1444751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Diamond 57"/>
          <p:cNvSpPr/>
          <p:nvPr/>
        </p:nvSpPr>
        <p:spPr>
          <a:xfrm>
            <a:off x="1773936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Diamond 58"/>
          <p:cNvSpPr/>
          <p:nvPr/>
        </p:nvSpPr>
        <p:spPr>
          <a:xfrm>
            <a:off x="2103120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Diamond 59"/>
          <p:cNvSpPr/>
          <p:nvPr/>
        </p:nvSpPr>
        <p:spPr>
          <a:xfrm>
            <a:off x="2432303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Diamond 60"/>
          <p:cNvSpPr/>
          <p:nvPr/>
        </p:nvSpPr>
        <p:spPr>
          <a:xfrm>
            <a:off x="2761487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2" name="Picture 61" descr="plssemr_cov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5513" y="1234440"/>
            <a:ext cx="2791782" cy="4206240"/>
          </a:xfrm>
          <a:prstGeom prst="rect">
            <a:avLst/>
          </a:prstGeom>
          <a:ln w="12700">
            <a:solidFill>
              <a:srgbClr val="C5D0E0"/>
            </a:solidFill>
          </a:ln>
          <a:effectLst/>
        </p:spPr>
      </p:pic>
      <p:sp>
        <p:nvSpPr>
          <p:cNvPr id="63" name="Diamond 62"/>
          <p:cNvSpPr/>
          <p:nvPr/>
        </p:nvSpPr>
        <p:spPr>
          <a:xfrm>
            <a:off x="841248" y="1810512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1170432" y="1737360"/>
            <a:ext cx="731520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D4F91"/>
                </a:solidFill>
                <a:latin typeface="Helvetica Neue"/>
              </a:rPr>
              <a:t>SEMINR WITH NICK DANKS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22960" y="2240280"/>
            <a:ext cx="731520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400" b="1" i="0">
                <a:solidFill>
                  <a:srgbClr val="1B2A5E"/>
                </a:solidFill>
                <a:latin typeface="Helvetica Neue"/>
              </a:rPr>
              <a:t>PLS-SEM with R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22960" y="3520440"/>
            <a:ext cx="731520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900" b="0" i="0">
                <a:solidFill>
                  <a:srgbClr val="51607A"/>
                </a:solidFill>
                <a:latin typeface="Helvetica Neue"/>
              </a:rPr>
              <a:t>Companion to </a:t>
            </a:r>
            <a:r>
              <a:rPr sz="1900" b="0" i="1">
                <a:solidFill>
                  <a:srgbClr val="51607A"/>
                </a:solidFill>
                <a:latin typeface="Helvetica Neue"/>
              </a:rPr>
              <a:t>PLS-SEM Using R</a:t>
            </a:r>
          </a:p>
          <a:p>
            <a:pPr algn="l">
              <a:lnSpc>
                <a:spcPct val="125000"/>
              </a:lnSpc>
            </a:pPr>
            <a:r>
              <a:rPr sz="1900" b="0" i="0">
                <a:solidFill>
                  <a:srgbClr val="51607A"/>
                </a:solidFill>
                <a:latin typeface="Helvetica Neue"/>
              </a:rPr>
              <a:t>Hair, Hult, Ringle, Sarstedt, Danks &amp; Adler (2026)</a:t>
            </a:r>
          </a:p>
          <a:p>
            <a:pPr algn="l">
              <a:lnSpc>
                <a:spcPct val="125000"/>
              </a:lnSpc>
            </a:pPr>
            <a:r>
              <a:rPr sz="10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l">
              <a:lnSpc>
                <a:spcPct val="125000"/>
              </a:lnSpc>
            </a:pPr>
            <a:r>
              <a:rPr sz="1900" b="1" i="0">
                <a:solidFill>
                  <a:srgbClr val="1D4F91"/>
                </a:solidFill>
                <a:latin typeface="Helvetica Neue"/>
              </a:rPr>
              <a:t>Open access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 / 14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CLASSIFY · ZHAO, LYNCH &amp; CHEN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60120" y="1783080"/>
            <a:ext cx="4937760" cy="301752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325880" y="2148840"/>
            <a:ext cx="4206240" cy="2468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COMP → CUSL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3600" b="1" i="0">
                <a:solidFill>
                  <a:srgbClr val="1D4F91"/>
                </a:solidFill>
                <a:latin typeface="Helvetica Neue"/>
              </a:rPr>
              <a:t>indirect-only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1800" b="0" i="0">
                <a:solidFill>
                  <a:srgbClr val="51607A"/>
                </a:solidFill>
                <a:latin typeface="Helvetica Neue"/>
              </a:rPr>
              <a:t>indirect ✓  ·  direct ✗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91072" y="1783080"/>
            <a:ext cx="4937760" cy="301752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656832" y="2148840"/>
            <a:ext cx="4206240" cy="2468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LIKE → CUSL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3600" b="1" i="0">
                <a:solidFill>
                  <a:srgbClr val="1D4F91"/>
                </a:solidFill>
                <a:latin typeface="Helvetica Neue"/>
              </a:rPr>
              <a:t>complementary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1800" b="0" i="0">
                <a:solidFill>
                  <a:srgbClr val="51607A"/>
                </a:solidFill>
                <a:latin typeface="Helvetica Neue"/>
              </a:rPr>
              <a:t>indirect ✓  ·  direct ✓  ·  same sign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5166360"/>
            <a:ext cx="9262872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 i="0">
                <a:solidFill>
                  <a:srgbClr val="1A2740"/>
                </a:solidFill>
                <a:latin typeface="Helvetica Neue"/>
              </a:rPr>
              <a:t>Competence works entirely through satisfaction; likeability flows both ways.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10 / 14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B45309"/>
                </a:solidFill>
                <a:latin typeface="Helvetica Neue"/>
              </a:rPr>
              <a:t>COMPETENCE MATTERS AFTER ALL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83080"/>
            <a:ext cx="9262872" cy="329184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103120" y="1783080"/>
            <a:ext cx="7982712" cy="32918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sz="2600" b="1" i="0">
                <a:solidFill>
                  <a:srgbClr val="1B2A5E"/>
                </a:solidFill>
                <a:latin typeface="Helvetica Neue"/>
              </a:rPr>
              <a:t>A flat direct path is not a dead predictor.</a:t>
            </a:r>
          </a:p>
          <a:p>
            <a:pPr algn="l">
              <a:lnSpc>
                <a:spcPct val="130000"/>
              </a:lnSpc>
            </a:pPr>
            <a:r>
              <a:rPr sz="10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l">
              <a:lnSpc>
                <a:spcPct val="130000"/>
              </a:lnSpc>
            </a:pPr>
            <a:r>
              <a:rPr sz="2000" b="0" i="0">
                <a:solidFill>
                  <a:srgbClr val="1A2740"/>
                </a:solidFill>
                <a:latin typeface="Helvetica Neue"/>
              </a:rPr>
              <a:t>COMP → CUSA → CUSL carries 0.082 of real effect that the direct path never shows.</a:t>
            </a:r>
          </a:p>
          <a:p>
            <a:pPr algn="l">
              <a:lnSpc>
                <a:spcPct val="130000"/>
              </a:lnSpc>
            </a:pPr>
            <a:r>
              <a:rPr sz="10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l">
              <a:lnSpc>
                <a:spcPct val="130000"/>
              </a:lnSpc>
            </a:pPr>
            <a:r>
              <a:rPr sz="2000" b="0" i="0">
                <a:solidFill>
                  <a:srgbClr val="1A2740"/>
                </a:solidFill>
                <a:latin typeface="Helvetica Neue"/>
              </a:rPr>
              <a:t>Managerially: competence is a satisfaction lever; likeability is a satisfaction lever and a loyalty lever.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11 / 14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RECAP · THE PROCEDURE</a:t>
            </a:r>
          </a:p>
        </p:txBody>
      </p:sp>
      <p:sp>
        <p:nvSpPr>
          <p:cNvPr id="4" name="Oval 3"/>
          <p:cNvSpPr/>
          <p:nvPr/>
        </p:nvSpPr>
        <p:spPr>
          <a:xfrm>
            <a:off x="960120" y="210312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37360" y="1828800"/>
            <a:ext cx="8961120" cy="10515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200" b="1" i="0">
                <a:solidFill>
                  <a:srgbClr val="1B2A5E"/>
                </a:solidFill>
                <a:latin typeface="Helvetica Neue"/>
              </a:rPr>
              <a:t>Test the indirect effects</a:t>
            </a:r>
            <a:r>
              <a:rPr sz="2200" b="0" i="0">
                <a:solidFill>
                  <a:srgbClr val="1A2740"/>
                </a:solidFill>
                <a:latin typeface="Helvetica Neue"/>
              </a:rPr>
              <a:t> — specific_effect_significance(), bootstrap the product</a:t>
            </a:r>
          </a:p>
        </p:txBody>
      </p:sp>
      <p:sp>
        <p:nvSpPr>
          <p:cNvPr id="6" name="Oval 5"/>
          <p:cNvSpPr/>
          <p:nvPr/>
        </p:nvSpPr>
        <p:spPr>
          <a:xfrm>
            <a:off x="960120" y="3154679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2880360"/>
            <a:ext cx="8961120" cy="10515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200" b="1" i="0">
                <a:solidFill>
                  <a:srgbClr val="1B2A5E"/>
                </a:solidFill>
                <a:latin typeface="Helvetica Neue"/>
              </a:rPr>
              <a:t>Test the direct effects</a:t>
            </a:r>
            <a:r>
              <a:rPr sz="2200" b="0" i="0">
                <a:solidFill>
                  <a:srgbClr val="1A2740"/>
                </a:solidFill>
                <a:latin typeface="Helvetica Neue"/>
              </a:rPr>
              <a:t> — same bootstrap, read the CIs</a:t>
            </a:r>
          </a:p>
        </p:txBody>
      </p:sp>
      <p:sp>
        <p:nvSpPr>
          <p:cNvPr id="8" name="Oval 7"/>
          <p:cNvSpPr/>
          <p:nvPr/>
        </p:nvSpPr>
        <p:spPr>
          <a:xfrm>
            <a:off x="960120" y="420624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7360" y="3931920"/>
            <a:ext cx="8961120" cy="10515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200" b="1" i="0">
                <a:solidFill>
                  <a:srgbClr val="1B2A5E"/>
                </a:solidFill>
                <a:latin typeface="Helvetica Neue"/>
              </a:rPr>
              <a:t>Classify</a:t>
            </a:r>
            <a:r>
              <a:rPr sz="2200" b="0" i="0">
                <a:solidFill>
                  <a:srgbClr val="1A2740"/>
                </a:solidFill>
                <a:latin typeface="Helvetica Neue"/>
              </a:rPr>
              <a:t> — Zhao typology, then interpret both kinds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12 / 14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RECAP · WHAT WE FOUND</a:t>
            </a:r>
          </a:p>
        </p:txBody>
      </p:sp>
      <p:sp>
        <p:nvSpPr>
          <p:cNvPr id="4" name="Oval 3"/>
          <p:cNvSpPr/>
          <p:nvPr/>
        </p:nvSpPr>
        <p:spPr>
          <a:xfrm>
            <a:off x="960120" y="210312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37360" y="1828800"/>
            <a:ext cx="8961120" cy="10515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200" b="1" i="0">
                <a:solidFill>
                  <a:srgbClr val="1B2A5E"/>
                </a:solidFill>
                <a:latin typeface="Helvetica Neue"/>
              </a:rPr>
              <a:t>COMP</a:t>
            </a:r>
            <a:r>
              <a:rPr sz="2200" b="0" i="0">
                <a:solidFill>
                  <a:srgbClr val="1A2740"/>
                </a:solidFill>
                <a:latin typeface="Helvetica Neue"/>
              </a:rPr>
              <a:t> — indirect-only: 0.082 through CUSA, direct 0.009 n.s.</a:t>
            </a:r>
          </a:p>
        </p:txBody>
      </p:sp>
      <p:sp>
        <p:nvSpPr>
          <p:cNvPr id="6" name="Oval 5"/>
          <p:cNvSpPr/>
          <p:nvPr/>
        </p:nvSpPr>
        <p:spPr>
          <a:xfrm>
            <a:off x="960120" y="3154679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2880360"/>
            <a:ext cx="8961120" cy="10515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200" b="1" i="0">
                <a:solidFill>
                  <a:srgbClr val="1B2A5E"/>
                </a:solidFill>
                <a:latin typeface="Helvetica Neue"/>
              </a:rPr>
              <a:t>LIKE</a:t>
            </a:r>
            <a:r>
              <a:rPr sz="2200" b="0" i="0">
                <a:solidFill>
                  <a:srgbClr val="1A2740"/>
                </a:solidFill>
                <a:latin typeface="Helvetica Neue"/>
              </a:rPr>
              <a:t> — complementary: 0.214 through CUSA + 0.342 direct</a:t>
            </a:r>
          </a:p>
        </p:txBody>
      </p:sp>
      <p:sp>
        <p:nvSpPr>
          <p:cNvPr id="8" name="Oval 7"/>
          <p:cNvSpPr/>
          <p:nvPr/>
        </p:nvSpPr>
        <p:spPr>
          <a:xfrm>
            <a:off x="960120" y="420624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7360" y="3931920"/>
            <a:ext cx="8961120" cy="10515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200" b="1" i="0">
                <a:solidFill>
                  <a:srgbClr val="1B2A5E"/>
                </a:solidFill>
                <a:latin typeface="Helvetica Neue"/>
              </a:rPr>
              <a:t>Rule</a:t>
            </a:r>
            <a:r>
              <a:rPr sz="2200" b="0" i="0">
                <a:solidFill>
                  <a:srgbClr val="1A2740"/>
                </a:solidFill>
                <a:latin typeface="Helvetica Neue"/>
              </a:rPr>
              <a:t> — mediation analysis before you call any predictor dead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13 / 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BONUS · MODERATED MEDIATION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1691640"/>
            <a:ext cx="978408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700" b="0" i="0">
                <a:solidFill>
                  <a:srgbClr val="1A2740"/>
                </a:solidFill>
                <a:latin typeface="Helvetica Neue"/>
              </a:rPr>
              <a:t>Does a moderator change the </a:t>
            </a:r>
            <a:r>
              <a:rPr sz="2700" b="1" i="0">
                <a:solidFill>
                  <a:srgbClr val="1B2A5E"/>
                </a:solidFill>
                <a:latin typeface="Helvetica Neue"/>
              </a:rPr>
              <a:t>strength</a:t>
            </a:r>
            <a:r>
              <a:rPr sz="2700" b="0" i="0">
                <a:solidFill>
                  <a:srgbClr val="1A2740"/>
                </a:solidFill>
                <a:latin typeface="Helvetica Neue"/>
              </a:rPr>
              <a:t> of the indirect effect?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737360" y="2880360"/>
            <a:ext cx="8714232" cy="137160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920240" y="2880360"/>
            <a:ext cx="8348472" cy="1371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2500" b="0" i="0">
                <a:solidFill>
                  <a:srgbClr val="1A2740"/>
                </a:solidFill>
                <a:latin typeface="Helvetica Neue"/>
              </a:rPr>
              <a:t>index  =  </a:t>
            </a:r>
            <a:r>
              <a:rPr sz="2500" b="1" i="0">
                <a:solidFill>
                  <a:srgbClr val="1B2A5E"/>
                </a:solidFill>
                <a:latin typeface="Helvetica Neue"/>
              </a:rPr>
              <a:t>p1</a:t>
            </a:r>
            <a:r>
              <a:rPr sz="2500" b="0" i="0">
                <a:solidFill>
                  <a:srgbClr val="1A2740"/>
                </a:solidFill>
                <a:latin typeface="Helvetica Neue"/>
              </a:rPr>
              <a:t> (X → CUSA)   ×   </a:t>
            </a:r>
            <a:r>
              <a:rPr sz="2500" b="1" i="0">
                <a:solidFill>
                  <a:srgbClr val="1B2A5E"/>
                </a:solidFill>
                <a:latin typeface="Helvetica Neue"/>
              </a:rPr>
              <a:t>p5</a:t>
            </a:r>
            <a:r>
              <a:rPr sz="2500" b="0" i="0">
                <a:solidFill>
                  <a:srgbClr val="1A2740"/>
                </a:solidFill>
                <a:latin typeface="Helvetica Neue"/>
              </a:rPr>
              <a:t> (CUSA×SC → CUSL)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800600"/>
            <a:ext cx="9445752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0" i="0">
                <a:solidFill>
                  <a:srgbClr val="1A2740"/>
                </a:solidFill>
                <a:latin typeface="Helvetica Neue"/>
              </a:rPr>
              <a:t>When this index's confidence interval excludes zero, the indirect effect itself depends on the moderator — the mediation is conditional, not constant.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14 / 16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BONUS · INDEX OF MODERATED MEDIATION · SEED 12345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78127" y="1920240"/>
          <a:ext cx="9235440" cy="12070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2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2336">
                <a:tc>
                  <a:txBody>
                    <a:bodyPr/>
                    <a:lstStyle/>
                    <a:p>
                      <a:pPr algn="l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INDIRECT PATH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INDEX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95% CI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P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algn="l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 → CUSA → CUSL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−0.011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[−0.026, −0.001]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.032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algn="l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LIKE → CUSA → CUSL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−0.030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[−0.060, −0.003]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.024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5120640"/>
            <a:ext cx="9445752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0" i="0">
                <a:solidFill>
                  <a:srgbClr val="1A2740"/>
                </a:solidFill>
                <a:latin typeface="Helvetica Neue"/>
              </a:rPr>
              <a:t>Both indices are negative and exclude zero: higher switching costs </a:t>
            </a:r>
            <a:r>
              <a:rPr sz="1700" b="1" i="0">
                <a:solidFill>
                  <a:srgbClr val="1B2A5E"/>
                </a:solidFill>
                <a:latin typeface="Helvetica Neue"/>
              </a:rPr>
              <a:t>weaken</a:t>
            </a:r>
            <a:r>
              <a:rPr sz="1700" b="0" i="0">
                <a:solidFill>
                  <a:srgbClr val="1A2740"/>
                </a:solidFill>
                <a:latin typeface="Helvetica Neue"/>
              </a:rPr>
              <a:t> both satisfaction-mediated paths (p5 = −0.071). The mediation is real, but its strength is conditional. (Overlaps video 5 — optional to demo.)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15 / 16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-365760" y="5303520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Diamond 2"/>
          <p:cNvSpPr/>
          <p:nvPr/>
        </p:nvSpPr>
        <p:spPr>
          <a:xfrm>
            <a:off x="-3657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iamond 3"/>
          <p:cNvSpPr/>
          <p:nvPr/>
        </p:nvSpPr>
        <p:spPr>
          <a:xfrm>
            <a:off x="292607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Diamond 4"/>
          <p:cNvSpPr/>
          <p:nvPr/>
        </p:nvSpPr>
        <p:spPr>
          <a:xfrm>
            <a:off x="621792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Diamond 5"/>
          <p:cNvSpPr/>
          <p:nvPr/>
        </p:nvSpPr>
        <p:spPr>
          <a:xfrm>
            <a:off x="95097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Diamond 6"/>
          <p:cNvSpPr/>
          <p:nvPr/>
        </p:nvSpPr>
        <p:spPr>
          <a:xfrm>
            <a:off x="1280160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Diamond 7"/>
          <p:cNvSpPr/>
          <p:nvPr/>
        </p:nvSpPr>
        <p:spPr>
          <a:xfrm>
            <a:off x="1609344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Diamond 8"/>
          <p:cNvSpPr/>
          <p:nvPr/>
        </p:nvSpPr>
        <p:spPr>
          <a:xfrm>
            <a:off x="1938528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Diamond 9"/>
          <p:cNvSpPr/>
          <p:nvPr/>
        </p:nvSpPr>
        <p:spPr>
          <a:xfrm>
            <a:off x="2267712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Diamond 10"/>
          <p:cNvSpPr/>
          <p:nvPr/>
        </p:nvSpPr>
        <p:spPr>
          <a:xfrm>
            <a:off x="259689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Diamond 11"/>
          <p:cNvSpPr/>
          <p:nvPr/>
        </p:nvSpPr>
        <p:spPr>
          <a:xfrm>
            <a:off x="-201168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Diamond 12"/>
          <p:cNvSpPr/>
          <p:nvPr/>
        </p:nvSpPr>
        <p:spPr>
          <a:xfrm>
            <a:off x="128015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Diamond 13"/>
          <p:cNvSpPr/>
          <p:nvPr/>
        </p:nvSpPr>
        <p:spPr>
          <a:xfrm>
            <a:off x="457199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Diamond 14"/>
          <p:cNvSpPr/>
          <p:nvPr/>
        </p:nvSpPr>
        <p:spPr>
          <a:xfrm>
            <a:off x="786384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Diamond 15"/>
          <p:cNvSpPr/>
          <p:nvPr/>
        </p:nvSpPr>
        <p:spPr>
          <a:xfrm>
            <a:off x="1115568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Diamond 16"/>
          <p:cNvSpPr/>
          <p:nvPr/>
        </p:nvSpPr>
        <p:spPr>
          <a:xfrm>
            <a:off x="1444751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Diamond 17"/>
          <p:cNvSpPr/>
          <p:nvPr/>
        </p:nvSpPr>
        <p:spPr>
          <a:xfrm>
            <a:off x="1773936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Diamond 18"/>
          <p:cNvSpPr/>
          <p:nvPr/>
        </p:nvSpPr>
        <p:spPr>
          <a:xfrm>
            <a:off x="2103120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Diamond 19"/>
          <p:cNvSpPr/>
          <p:nvPr/>
        </p:nvSpPr>
        <p:spPr>
          <a:xfrm>
            <a:off x="2432303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Diamond 20"/>
          <p:cNvSpPr/>
          <p:nvPr/>
        </p:nvSpPr>
        <p:spPr>
          <a:xfrm>
            <a:off x="2761487" y="5474695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Diamond 21"/>
          <p:cNvSpPr/>
          <p:nvPr/>
        </p:nvSpPr>
        <p:spPr>
          <a:xfrm>
            <a:off x="-365760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Diamond 22"/>
          <p:cNvSpPr/>
          <p:nvPr/>
        </p:nvSpPr>
        <p:spPr>
          <a:xfrm>
            <a:off x="-3657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Diamond 23"/>
          <p:cNvSpPr/>
          <p:nvPr/>
        </p:nvSpPr>
        <p:spPr>
          <a:xfrm>
            <a:off x="292607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Diamond 24"/>
          <p:cNvSpPr/>
          <p:nvPr/>
        </p:nvSpPr>
        <p:spPr>
          <a:xfrm>
            <a:off x="621792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Diamond 25"/>
          <p:cNvSpPr/>
          <p:nvPr/>
        </p:nvSpPr>
        <p:spPr>
          <a:xfrm>
            <a:off x="95097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Diamond 26"/>
          <p:cNvSpPr/>
          <p:nvPr/>
        </p:nvSpPr>
        <p:spPr>
          <a:xfrm>
            <a:off x="1280160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Diamond 27"/>
          <p:cNvSpPr/>
          <p:nvPr/>
        </p:nvSpPr>
        <p:spPr>
          <a:xfrm>
            <a:off x="1609344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Diamond 28"/>
          <p:cNvSpPr/>
          <p:nvPr/>
        </p:nvSpPr>
        <p:spPr>
          <a:xfrm>
            <a:off x="1938528" y="5645871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Diamond 29"/>
          <p:cNvSpPr/>
          <p:nvPr/>
        </p:nvSpPr>
        <p:spPr>
          <a:xfrm>
            <a:off x="2267712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Diamond 30"/>
          <p:cNvSpPr/>
          <p:nvPr/>
        </p:nvSpPr>
        <p:spPr>
          <a:xfrm>
            <a:off x="259689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Diamond 31"/>
          <p:cNvSpPr/>
          <p:nvPr/>
        </p:nvSpPr>
        <p:spPr>
          <a:xfrm>
            <a:off x="-201168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Diamond 32"/>
          <p:cNvSpPr/>
          <p:nvPr/>
        </p:nvSpPr>
        <p:spPr>
          <a:xfrm>
            <a:off x="128015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Diamond 33"/>
          <p:cNvSpPr/>
          <p:nvPr/>
        </p:nvSpPr>
        <p:spPr>
          <a:xfrm>
            <a:off x="457199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Diamond 34"/>
          <p:cNvSpPr/>
          <p:nvPr/>
        </p:nvSpPr>
        <p:spPr>
          <a:xfrm>
            <a:off x="786384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Diamond 35"/>
          <p:cNvSpPr/>
          <p:nvPr/>
        </p:nvSpPr>
        <p:spPr>
          <a:xfrm>
            <a:off x="1115568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Diamond 36"/>
          <p:cNvSpPr/>
          <p:nvPr/>
        </p:nvSpPr>
        <p:spPr>
          <a:xfrm>
            <a:off x="1444751" y="5817047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Diamond 37"/>
          <p:cNvSpPr/>
          <p:nvPr/>
        </p:nvSpPr>
        <p:spPr>
          <a:xfrm>
            <a:off x="1773936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Diamond 38"/>
          <p:cNvSpPr/>
          <p:nvPr/>
        </p:nvSpPr>
        <p:spPr>
          <a:xfrm>
            <a:off x="2103120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Diamond 39"/>
          <p:cNvSpPr/>
          <p:nvPr/>
        </p:nvSpPr>
        <p:spPr>
          <a:xfrm>
            <a:off x="2432303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Diamond 40"/>
          <p:cNvSpPr/>
          <p:nvPr/>
        </p:nvSpPr>
        <p:spPr>
          <a:xfrm>
            <a:off x="2761487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Diamond 41"/>
          <p:cNvSpPr/>
          <p:nvPr/>
        </p:nvSpPr>
        <p:spPr>
          <a:xfrm>
            <a:off x="-365760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Diamond 42"/>
          <p:cNvSpPr/>
          <p:nvPr/>
        </p:nvSpPr>
        <p:spPr>
          <a:xfrm>
            <a:off x="-3657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Diamond 43"/>
          <p:cNvSpPr/>
          <p:nvPr/>
        </p:nvSpPr>
        <p:spPr>
          <a:xfrm>
            <a:off x="292607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Diamond 44"/>
          <p:cNvSpPr/>
          <p:nvPr/>
        </p:nvSpPr>
        <p:spPr>
          <a:xfrm>
            <a:off x="621792" y="598822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Diamond 45"/>
          <p:cNvSpPr/>
          <p:nvPr/>
        </p:nvSpPr>
        <p:spPr>
          <a:xfrm>
            <a:off x="95097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Diamond 46"/>
          <p:cNvSpPr/>
          <p:nvPr/>
        </p:nvSpPr>
        <p:spPr>
          <a:xfrm>
            <a:off x="1280160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Diamond 47"/>
          <p:cNvSpPr/>
          <p:nvPr/>
        </p:nvSpPr>
        <p:spPr>
          <a:xfrm>
            <a:off x="1609344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Diamond 48"/>
          <p:cNvSpPr/>
          <p:nvPr/>
        </p:nvSpPr>
        <p:spPr>
          <a:xfrm>
            <a:off x="1938528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Diamond 49"/>
          <p:cNvSpPr/>
          <p:nvPr/>
        </p:nvSpPr>
        <p:spPr>
          <a:xfrm>
            <a:off x="2267712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Diamond 50"/>
          <p:cNvSpPr/>
          <p:nvPr/>
        </p:nvSpPr>
        <p:spPr>
          <a:xfrm>
            <a:off x="259689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Diamond 51"/>
          <p:cNvSpPr/>
          <p:nvPr/>
        </p:nvSpPr>
        <p:spPr>
          <a:xfrm>
            <a:off x="-201168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Diamond 52"/>
          <p:cNvSpPr/>
          <p:nvPr/>
        </p:nvSpPr>
        <p:spPr>
          <a:xfrm>
            <a:off x="128015" y="6159398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Diamond 53"/>
          <p:cNvSpPr/>
          <p:nvPr/>
        </p:nvSpPr>
        <p:spPr>
          <a:xfrm>
            <a:off x="457199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Diamond 54"/>
          <p:cNvSpPr/>
          <p:nvPr/>
        </p:nvSpPr>
        <p:spPr>
          <a:xfrm>
            <a:off x="786384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Diamond 55"/>
          <p:cNvSpPr/>
          <p:nvPr/>
        </p:nvSpPr>
        <p:spPr>
          <a:xfrm>
            <a:off x="1115568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Diamond 56"/>
          <p:cNvSpPr/>
          <p:nvPr/>
        </p:nvSpPr>
        <p:spPr>
          <a:xfrm>
            <a:off x="1444751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Diamond 57"/>
          <p:cNvSpPr/>
          <p:nvPr/>
        </p:nvSpPr>
        <p:spPr>
          <a:xfrm>
            <a:off x="1773936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Diamond 58"/>
          <p:cNvSpPr/>
          <p:nvPr/>
        </p:nvSpPr>
        <p:spPr>
          <a:xfrm>
            <a:off x="2103120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Diamond 59"/>
          <p:cNvSpPr/>
          <p:nvPr/>
        </p:nvSpPr>
        <p:spPr>
          <a:xfrm>
            <a:off x="2432303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Diamond 60"/>
          <p:cNvSpPr/>
          <p:nvPr/>
        </p:nvSpPr>
        <p:spPr>
          <a:xfrm>
            <a:off x="2761487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2" name="Picture 61" descr="plssemr_cov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0350" y="1417320"/>
            <a:ext cx="2366946" cy="3566160"/>
          </a:xfrm>
          <a:prstGeom prst="rect">
            <a:avLst/>
          </a:prstGeom>
          <a:ln w="12700">
            <a:solidFill>
              <a:srgbClr val="C5D0E0"/>
            </a:solidFill>
          </a:ln>
          <a:effectLst/>
        </p:spPr>
      </p:pic>
      <p:sp>
        <p:nvSpPr>
          <p:cNvPr id="63" name="Diamond 62"/>
          <p:cNvSpPr/>
          <p:nvPr/>
        </p:nvSpPr>
        <p:spPr>
          <a:xfrm>
            <a:off x="841248" y="1901952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1170432" y="1828800"/>
            <a:ext cx="786384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D4F91"/>
                </a:solidFill>
                <a:latin typeface="Helvetica Neue"/>
              </a:rPr>
              <a:t>RUN THIS YOURSELF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22960" y="2331720"/>
            <a:ext cx="7863840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1B2A5E"/>
                </a:solidFill>
                <a:latin typeface="Helvetica Neue"/>
              </a:rPr>
              <a:t>nicholasdanks.com/learn/mediation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22960" y="3520440"/>
            <a:ext cx="7863840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000" b="0" i="0">
                <a:solidFill>
                  <a:srgbClr val="51607A"/>
                </a:solidFill>
                <a:latin typeface="Helvetica Neue"/>
              </a:rPr>
              <a:t>Package:  </a:t>
            </a:r>
            <a:r>
              <a:rPr sz="2000" b="1" i="0">
                <a:solidFill>
                  <a:srgbClr val="1D4F91"/>
                </a:solidFill>
                <a:latin typeface="Helvetica Neue"/>
              </a:rPr>
              <a:t>cran.r-project.org/package=seminr</a:t>
            </a:r>
          </a:p>
          <a:p>
            <a:pPr algn="l">
              <a:lnSpc>
                <a:spcPct val="150000"/>
              </a:lnSpc>
            </a:pPr>
            <a:r>
              <a:rPr sz="2000" b="0" i="0">
                <a:solidFill>
                  <a:srgbClr val="51607A"/>
                </a:solidFill>
                <a:latin typeface="Helvetica Neue"/>
              </a:rPr>
              <a:t>Theory:  </a:t>
            </a:r>
            <a:r>
              <a:rPr sz="2000" b="0" i="0">
                <a:solidFill>
                  <a:srgbClr val="1A2740"/>
                </a:solidFill>
                <a:latin typeface="Helvetica Neue"/>
              </a:rPr>
              <a:t>Chapter 8, </a:t>
            </a:r>
            <a:r>
              <a:rPr sz="2000" b="0" i="1">
                <a:solidFill>
                  <a:srgbClr val="1A2740"/>
                </a:solidFill>
                <a:latin typeface="Helvetica Neue"/>
              </a:rPr>
              <a:t>PLS-SEM Using R</a:t>
            </a:r>
            <a:r>
              <a:rPr sz="2000" b="0" i="0">
                <a:solidFill>
                  <a:srgbClr val="1D4F91"/>
                </a:solidFill>
                <a:latin typeface="Helvetica Neue"/>
              </a:rPr>
              <a:t>  (open access)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22960" y="4892040"/>
            <a:ext cx="786384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1">
                <a:solidFill>
                  <a:srgbClr val="51607A"/>
                </a:solidFill>
                <a:latin typeface="Helvetica Neue"/>
              </a:rPr>
              <a:t>Next video: Moderation — when strength depends on a third variable. Subscribe so you don't miss it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14 / 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THE CORPORATE REPUTATION MODEL · CHAPTER 8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2788920" y="2286000"/>
            <a:ext cx="2377440" cy="777240"/>
          </a:xfrm>
          <a:prstGeom prst="line">
            <a:avLst/>
          </a:prstGeom>
          <a:ln w="349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2788920" y="3703320"/>
            <a:ext cx="2377440" cy="777239"/>
          </a:xfrm>
          <a:prstGeom prst="line">
            <a:avLst/>
          </a:prstGeom>
          <a:ln w="349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2880360" y="1828799"/>
            <a:ext cx="6245352" cy="1170433"/>
          </a:xfrm>
          <a:prstGeom prst="line">
            <a:avLst/>
          </a:prstGeom>
          <a:ln w="25400">
            <a:solidFill>
              <a:srgbClr val="1B2A5E"/>
            </a:solidFill>
            <a:prstDash val="dash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2880360" y="3767328"/>
            <a:ext cx="6245352" cy="1170431"/>
          </a:xfrm>
          <a:prstGeom prst="line">
            <a:avLst/>
          </a:prstGeom>
          <a:ln w="25400">
            <a:solidFill>
              <a:srgbClr val="1B2A5E"/>
            </a:solidFill>
            <a:prstDash val="dash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>
            <a:off x="7040880" y="3383280"/>
            <a:ext cx="2084832" cy="0"/>
          </a:xfrm>
          <a:prstGeom prst="line">
            <a:avLst/>
          </a:prstGeom>
          <a:ln w="349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1120140" y="1348739"/>
            <a:ext cx="1783080" cy="105156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400" b="1" i="0">
                <a:solidFill>
                  <a:srgbClr val="1B2A5E"/>
                </a:solidFill>
                <a:latin typeface="Helvetica Neue"/>
              </a:rPr>
              <a:t>COMP</a:t>
            </a:r>
          </a:p>
        </p:txBody>
      </p:sp>
      <p:sp>
        <p:nvSpPr>
          <p:cNvPr id="10" name="Oval 9"/>
          <p:cNvSpPr/>
          <p:nvPr/>
        </p:nvSpPr>
        <p:spPr>
          <a:xfrm>
            <a:off x="1120140" y="4366259"/>
            <a:ext cx="1783080" cy="105156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400" b="1" i="0">
                <a:solidFill>
                  <a:srgbClr val="1B2A5E"/>
                </a:solidFill>
                <a:latin typeface="Helvetica Neue"/>
              </a:rPr>
              <a:t>LIKE</a:t>
            </a:r>
          </a:p>
        </p:txBody>
      </p:sp>
      <p:sp>
        <p:nvSpPr>
          <p:cNvPr id="11" name="Oval 10"/>
          <p:cNvSpPr/>
          <p:nvPr/>
        </p:nvSpPr>
        <p:spPr>
          <a:xfrm>
            <a:off x="5234940" y="2857500"/>
            <a:ext cx="1783080" cy="1051560"/>
          </a:xfrm>
          <a:prstGeom prst="ellipse">
            <a:avLst/>
          </a:prstGeom>
          <a:solidFill>
            <a:srgbClr val="1B2A5E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400" b="1" i="0">
                <a:solidFill>
                  <a:srgbClr val="FFFFFF"/>
                </a:solidFill>
                <a:latin typeface="Helvetica Neue"/>
              </a:rPr>
              <a:t>CUSA</a:t>
            </a:r>
          </a:p>
        </p:txBody>
      </p:sp>
      <p:sp>
        <p:nvSpPr>
          <p:cNvPr id="12" name="Oval 11"/>
          <p:cNvSpPr/>
          <p:nvPr/>
        </p:nvSpPr>
        <p:spPr>
          <a:xfrm>
            <a:off x="9166860" y="2857500"/>
            <a:ext cx="1783080" cy="1051560"/>
          </a:xfrm>
          <a:prstGeom prst="ellipse">
            <a:avLst/>
          </a:prstGeom>
          <a:solidFill>
            <a:srgbClr val="1B2A5E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400" b="1" i="0">
                <a:solidFill>
                  <a:srgbClr val="FFFFFF"/>
                </a:solidFill>
                <a:latin typeface="Helvetica Neue"/>
              </a:rPr>
              <a:t>CUSL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1600" y="5806440"/>
            <a:ext cx="9445752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0" i="0">
                <a:solidFill>
                  <a:srgbClr val="51607A"/>
                </a:solidFill>
                <a:latin typeface="Helvetica Neue"/>
              </a:rPr>
              <a:t>Satisfaction as the middleman — dashed paths are the direct effects in question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2 / 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10149840" y="-274320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Diamond 2"/>
          <p:cNvSpPr/>
          <p:nvPr/>
        </p:nvSpPr>
        <p:spPr>
          <a:xfrm>
            <a:off x="10479024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iamond 3"/>
          <p:cNvSpPr/>
          <p:nvPr/>
        </p:nvSpPr>
        <p:spPr>
          <a:xfrm>
            <a:off x="10808208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Diamond 4"/>
          <p:cNvSpPr/>
          <p:nvPr/>
        </p:nvSpPr>
        <p:spPr>
          <a:xfrm>
            <a:off x="11137392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Diamond 5"/>
          <p:cNvSpPr/>
          <p:nvPr/>
        </p:nvSpPr>
        <p:spPr>
          <a:xfrm>
            <a:off x="11466576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Diamond 6"/>
          <p:cNvSpPr/>
          <p:nvPr/>
        </p:nvSpPr>
        <p:spPr>
          <a:xfrm>
            <a:off x="11795759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Diamond 7"/>
          <p:cNvSpPr/>
          <p:nvPr/>
        </p:nvSpPr>
        <p:spPr>
          <a:xfrm>
            <a:off x="12124944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Diamond 8"/>
          <p:cNvSpPr/>
          <p:nvPr/>
        </p:nvSpPr>
        <p:spPr>
          <a:xfrm>
            <a:off x="10314432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Diamond 9"/>
          <p:cNvSpPr/>
          <p:nvPr/>
        </p:nvSpPr>
        <p:spPr>
          <a:xfrm>
            <a:off x="10643615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Diamond 10"/>
          <p:cNvSpPr/>
          <p:nvPr/>
        </p:nvSpPr>
        <p:spPr>
          <a:xfrm>
            <a:off x="10972800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Diamond 11"/>
          <p:cNvSpPr/>
          <p:nvPr/>
        </p:nvSpPr>
        <p:spPr>
          <a:xfrm>
            <a:off x="11301984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Diamond 12"/>
          <p:cNvSpPr/>
          <p:nvPr/>
        </p:nvSpPr>
        <p:spPr>
          <a:xfrm>
            <a:off x="11631167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Diamond 13"/>
          <p:cNvSpPr/>
          <p:nvPr/>
        </p:nvSpPr>
        <p:spPr>
          <a:xfrm>
            <a:off x="11960351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Diamond 14"/>
          <p:cNvSpPr/>
          <p:nvPr/>
        </p:nvSpPr>
        <p:spPr>
          <a:xfrm>
            <a:off x="12289536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Diamond 15"/>
          <p:cNvSpPr/>
          <p:nvPr/>
        </p:nvSpPr>
        <p:spPr>
          <a:xfrm>
            <a:off x="10149840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Diamond 16"/>
          <p:cNvSpPr/>
          <p:nvPr/>
        </p:nvSpPr>
        <p:spPr>
          <a:xfrm>
            <a:off x="10479024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Diamond 17"/>
          <p:cNvSpPr/>
          <p:nvPr/>
        </p:nvSpPr>
        <p:spPr>
          <a:xfrm>
            <a:off x="10808208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Diamond 18"/>
          <p:cNvSpPr/>
          <p:nvPr/>
        </p:nvSpPr>
        <p:spPr>
          <a:xfrm>
            <a:off x="11137392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Diamond 19"/>
          <p:cNvSpPr/>
          <p:nvPr/>
        </p:nvSpPr>
        <p:spPr>
          <a:xfrm>
            <a:off x="11466576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Diamond 20"/>
          <p:cNvSpPr/>
          <p:nvPr/>
        </p:nvSpPr>
        <p:spPr>
          <a:xfrm>
            <a:off x="11795759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Diamond 21"/>
          <p:cNvSpPr/>
          <p:nvPr/>
        </p:nvSpPr>
        <p:spPr>
          <a:xfrm>
            <a:off x="12124944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Diamond 22"/>
          <p:cNvSpPr/>
          <p:nvPr/>
        </p:nvSpPr>
        <p:spPr>
          <a:xfrm>
            <a:off x="10314432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Diamond 23"/>
          <p:cNvSpPr/>
          <p:nvPr/>
        </p:nvSpPr>
        <p:spPr>
          <a:xfrm>
            <a:off x="10643615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Diamond 24"/>
          <p:cNvSpPr/>
          <p:nvPr/>
        </p:nvSpPr>
        <p:spPr>
          <a:xfrm>
            <a:off x="10972800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Diamond 25"/>
          <p:cNvSpPr/>
          <p:nvPr/>
        </p:nvSpPr>
        <p:spPr>
          <a:xfrm>
            <a:off x="11301984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Diamond 26"/>
          <p:cNvSpPr/>
          <p:nvPr/>
        </p:nvSpPr>
        <p:spPr>
          <a:xfrm>
            <a:off x="11631167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Diamond 27"/>
          <p:cNvSpPr/>
          <p:nvPr/>
        </p:nvSpPr>
        <p:spPr>
          <a:xfrm>
            <a:off x="11960351" y="239207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Diamond 28"/>
          <p:cNvSpPr/>
          <p:nvPr/>
        </p:nvSpPr>
        <p:spPr>
          <a:xfrm>
            <a:off x="12289536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Diamond 29"/>
          <p:cNvSpPr/>
          <p:nvPr/>
        </p:nvSpPr>
        <p:spPr>
          <a:xfrm>
            <a:off x="10149840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Diamond 30"/>
          <p:cNvSpPr/>
          <p:nvPr/>
        </p:nvSpPr>
        <p:spPr>
          <a:xfrm>
            <a:off x="10479024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Diamond 31"/>
          <p:cNvSpPr/>
          <p:nvPr/>
        </p:nvSpPr>
        <p:spPr>
          <a:xfrm>
            <a:off x="10808208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Diamond 32"/>
          <p:cNvSpPr/>
          <p:nvPr/>
        </p:nvSpPr>
        <p:spPr>
          <a:xfrm>
            <a:off x="11137392" y="41038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Diamond 33"/>
          <p:cNvSpPr/>
          <p:nvPr/>
        </p:nvSpPr>
        <p:spPr>
          <a:xfrm>
            <a:off x="11466576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Diamond 34"/>
          <p:cNvSpPr/>
          <p:nvPr/>
        </p:nvSpPr>
        <p:spPr>
          <a:xfrm>
            <a:off x="11795759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Diamond 35"/>
          <p:cNvSpPr/>
          <p:nvPr/>
        </p:nvSpPr>
        <p:spPr>
          <a:xfrm>
            <a:off x="12124944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Diamond 36"/>
          <p:cNvSpPr/>
          <p:nvPr/>
        </p:nvSpPr>
        <p:spPr>
          <a:xfrm>
            <a:off x="10314432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Diamond 37"/>
          <p:cNvSpPr/>
          <p:nvPr/>
        </p:nvSpPr>
        <p:spPr>
          <a:xfrm>
            <a:off x="10643615" y="581558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Diamond 38"/>
          <p:cNvSpPr/>
          <p:nvPr/>
        </p:nvSpPr>
        <p:spPr>
          <a:xfrm>
            <a:off x="10972800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Diamond 39"/>
          <p:cNvSpPr/>
          <p:nvPr/>
        </p:nvSpPr>
        <p:spPr>
          <a:xfrm>
            <a:off x="11301984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Diamond 40"/>
          <p:cNvSpPr/>
          <p:nvPr/>
        </p:nvSpPr>
        <p:spPr>
          <a:xfrm>
            <a:off x="11631167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Diamond 41"/>
          <p:cNvSpPr/>
          <p:nvPr/>
        </p:nvSpPr>
        <p:spPr>
          <a:xfrm>
            <a:off x="11960351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Diamond 42"/>
          <p:cNvSpPr/>
          <p:nvPr/>
        </p:nvSpPr>
        <p:spPr>
          <a:xfrm>
            <a:off x="12289536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Diamond 43"/>
          <p:cNvSpPr/>
          <p:nvPr/>
        </p:nvSpPr>
        <p:spPr>
          <a:xfrm>
            <a:off x="10149840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Diamond 44"/>
          <p:cNvSpPr/>
          <p:nvPr/>
        </p:nvSpPr>
        <p:spPr>
          <a:xfrm>
            <a:off x="10479024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Diamond 45"/>
          <p:cNvSpPr/>
          <p:nvPr/>
        </p:nvSpPr>
        <p:spPr>
          <a:xfrm>
            <a:off x="10808208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Diamond 46"/>
          <p:cNvSpPr/>
          <p:nvPr/>
        </p:nvSpPr>
        <p:spPr>
          <a:xfrm>
            <a:off x="11137392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Diamond 47"/>
          <p:cNvSpPr/>
          <p:nvPr/>
        </p:nvSpPr>
        <p:spPr>
          <a:xfrm>
            <a:off x="11466576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Diamond 48"/>
          <p:cNvSpPr/>
          <p:nvPr/>
        </p:nvSpPr>
        <p:spPr>
          <a:xfrm>
            <a:off x="11795759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Diamond 49"/>
          <p:cNvSpPr/>
          <p:nvPr/>
        </p:nvSpPr>
        <p:spPr>
          <a:xfrm>
            <a:off x="12124944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Diamond 50"/>
          <p:cNvSpPr/>
          <p:nvPr/>
        </p:nvSpPr>
        <p:spPr>
          <a:xfrm>
            <a:off x="10314432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Diamond 51"/>
          <p:cNvSpPr/>
          <p:nvPr/>
        </p:nvSpPr>
        <p:spPr>
          <a:xfrm>
            <a:off x="10643615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Diamond 52"/>
          <p:cNvSpPr/>
          <p:nvPr/>
        </p:nvSpPr>
        <p:spPr>
          <a:xfrm>
            <a:off x="10972800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Diamond 53"/>
          <p:cNvSpPr/>
          <p:nvPr/>
        </p:nvSpPr>
        <p:spPr>
          <a:xfrm>
            <a:off x="11301984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Diamond 54"/>
          <p:cNvSpPr/>
          <p:nvPr/>
        </p:nvSpPr>
        <p:spPr>
          <a:xfrm>
            <a:off x="11631167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Diamond 55"/>
          <p:cNvSpPr/>
          <p:nvPr/>
        </p:nvSpPr>
        <p:spPr>
          <a:xfrm>
            <a:off x="11960351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Diamond 56"/>
          <p:cNvSpPr/>
          <p:nvPr/>
        </p:nvSpPr>
        <p:spPr>
          <a:xfrm>
            <a:off x="12289536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Diamond 57"/>
          <p:cNvSpPr/>
          <p:nvPr/>
        </p:nvSpPr>
        <p:spPr>
          <a:xfrm>
            <a:off x="10149840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Diamond 58"/>
          <p:cNvSpPr/>
          <p:nvPr/>
        </p:nvSpPr>
        <p:spPr>
          <a:xfrm>
            <a:off x="10479024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Diamond 59"/>
          <p:cNvSpPr/>
          <p:nvPr/>
        </p:nvSpPr>
        <p:spPr>
          <a:xfrm>
            <a:off x="10808208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Diamond 60"/>
          <p:cNvSpPr/>
          <p:nvPr/>
        </p:nvSpPr>
        <p:spPr>
          <a:xfrm>
            <a:off x="11137392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Diamond 61"/>
          <p:cNvSpPr/>
          <p:nvPr/>
        </p:nvSpPr>
        <p:spPr>
          <a:xfrm>
            <a:off x="11466576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Diamond 62"/>
          <p:cNvSpPr/>
          <p:nvPr/>
        </p:nvSpPr>
        <p:spPr>
          <a:xfrm>
            <a:off x="11795759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Diamond 63"/>
          <p:cNvSpPr/>
          <p:nvPr/>
        </p:nvSpPr>
        <p:spPr>
          <a:xfrm>
            <a:off x="12124944" y="1095085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Diamond 64"/>
          <p:cNvSpPr/>
          <p:nvPr/>
        </p:nvSpPr>
        <p:spPr>
          <a:xfrm>
            <a:off x="10314432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Diamond 65"/>
          <p:cNvSpPr/>
          <p:nvPr/>
        </p:nvSpPr>
        <p:spPr>
          <a:xfrm>
            <a:off x="10643615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Diamond 66"/>
          <p:cNvSpPr/>
          <p:nvPr/>
        </p:nvSpPr>
        <p:spPr>
          <a:xfrm>
            <a:off x="10972800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Diamond 67"/>
          <p:cNvSpPr/>
          <p:nvPr/>
        </p:nvSpPr>
        <p:spPr>
          <a:xfrm>
            <a:off x="11301984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Diamond 68"/>
          <p:cNvSpPr/>
          <p:nvPr/>
        </p:nvSpPr>
        <p:spPr>
          <a:xfrm>
            <a:off x="11631167" y="1266261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Diamond 69"/>
          <p:cNvSpPr/>
          <p:nvPr/>
        </p:nvSpPr>
        <p:spPr>
          <a:xfrm>
            <a:off x="11960351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Diamond 70"/>
          <p:cNvSpPr/>
          <p:nvPr/>
        </p:nvSpPr>
        <p:spPr>
          <a:xfrm>
            <a:off x="12289536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Diamond 71"/>
          <p:cNvSpPr/>
          <p:nvPr/>
        </p:nvSpPr>
        <p:spPr>
          <a:xfrm>
            <a:off x="10149840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Diamond 72"/>
          <p:cNvSpPr/>
          <p:nvPr/>
        </p:nvSpPr>
        <p:spPr>
          <a:xfrm>
            <a:off x="10479024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Diamond 73"/>
          <p:cNvSpPr/>
          <p:nvPr/>
        </p:nvSpPr>
        <p:spPr>
          <a:xfrm>
            <a:off x="10808208" y="1437436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Diamond 74"/>
          <p:cNvSpPr/>
          <p:nvPr/>
        </p:nvSpPr>
        <p:spPr>
          <a:xfrm>
            <a:off x="11137392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Diamond 75"/>
          <p:cNvSpPr/>
          <p:nvPr/>
        </p:nvSpPr>
        <p:spPr>
          <a:xfrm>
            <a:off x="11466576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Diamond 76"/>
          <p:cNvSpPr/>
          <p:nvPr/>
        </p:nvSpPr>
        <p:spPr>
          <a:xfrm>
            <a:off x="11795759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Diamond 77"/>
          <p:cNvSpPr/>
          <p:nvPr/>
        </p:nvSpPr>
        <p:spPr>
          <a:xfrm>
            <a:off x="12124944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9" name="Diamond 78"/>
          <p:cNvSpPr/>
          <p:nvPr/>
        </p:nvSpPr>
        <p:spPr>
          <a:xfrm>
            <a:off x="10314432" y="160861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Diamond 79"/>
          <p:cNvSpPr/>
          <p:nvPr/>
        </p:nvSpPr>
        <p:spPr>
          <a:xfrm>
            <a:off x="10643615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Diamond 80"/>
          <p:cNvSpPr/>
          <p:nvPr/>
        </p:nvSpPr>
        <p:spPr>
          <a:xfrm>
            <a:off x="10972800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Diamond 81"/>
          <p:cNvSpPr/>
          <p:nvPr/>
        </p:nvSpPr>
        <p:spPr>
          <a:xfrm>
            <a:off x="11301984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Diamond 82"/>
          <p:cNvSpPr/>
          <p:nvPr/>
        </p:nvSpPr>
        <p:spPr>
          <a:xfrm>
            <a:off x="11631167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4" name="Diamond 83"/>
          <p:cNvSpPr/>
          <p:nvPr/>
        </p:nvSpPr>
        <p:spPr>
          <a:xfrm>
            <a:off x="11960351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Diamond 84"/>
          <p:cNvSpPr/>
          <p:nvPr/>
        </p:nvSpPr>
        <p:spPr>
          <a:xfrm>
            <a:off x="12289536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6" name="Diamond 85"/>
          <p:cNvSpPr/>
          <p:nvPr/>
        </p:nvSpPr>
        <p:spPr>
          <a:xfrm>
            <a:off x="-1188720" y="5120640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7" name="Diamond 86"/>
          <p:cNvSpPr/>
          <p:nvPr/>
        </p:nvSpPr>
        <p:spPr>
          <a:xfrm>
            <a:off x="-859536" y="512064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8" name="Diamond 87"/>
          <p:cNvSpPr/>
          <p:nvPr/>
        </p:nvSpPr>
        <p:spPr>
          <a:xfrm>
            <a:off x="-530352" y="512064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9" name="Diamond 88"/>
          <p:cNvSpPr/>
          <p:nvPr/>
        </p:nvSpPr>
        <p:spPr>
          <a:xfrm>
            <a:off x="-201167" y="512064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0" name="Diamond 89"/>
          <p:cNvSpPr/>
          <p:nvPr/>
        </p:nvSpPr>
        <p:spPr>
          <a:xfrm>
            <a:off x="128015" y="512064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1" name="Diamond 90"/>
          <p:cNvSpPr/>
          <p:nvPr/>
        </p:nvSpPr>
        <p:spPr>
          <a:xfrm>
            <a:off x="457199" y="512064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2" name="Diamond 91"/>
          <p:cNvSpPr/>
          <p:nvPr/>
        </p:nvSpPr>
        <p:spPr>
          <a:xfrm>
            <a:off x="786384" y="512064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" name="Diamond 92"/>
          <p:cNvSpPr/>
          <p:nvPr/>
        </p:nvSpPr>
        <p:spPr>
          <a:xfrm>
            <a:off x="-1024128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" name="Diamond 93"/>
          <p:cNvSpPr/>
          <p:nvPr/>
        </p:nvSpPr>
        <p:spPr>
          <a:xfrm>
            <a:off x="-694944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5" name="Diamond 94"/>
          <p:cNvSpPr/>
          <p:nvPr/>
        </p:nvSpPr>
        <p:spPr>
          <a:xfrm>
            <a:off x="-365760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Diamond 95"/>
          <p:cNvSpPr/>
          <p:nvPr/>
        </p:nvSpPr>
        <p:spPr>
          <a:xfrm>
            <a:off x="-36576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7" name="Diamond 96"/>
          <p:cNvSpPr/>
          <p:nvPr/>
        </p:nvSpPr>
        <p:spPr>
          <a:xfrm>
            <a:off x="292607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8" name="Diamond 97"/>
          <p:cNvSpPr/>
          <p:nvPr/>
        </p:nvSpPr>
        <p:spPr>
          <a:xfrm>
            <a:off x="621791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9" name="Diamond 98"/>
          <p:cNvSpPr/>
          <p:nvPr/>
        </p:nvSpPr>
        <p:spPr>
          <a:xfrm>
            <a:off x="950976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0" name="Diamond 99"/>
          <p:cNvSpPr/>
          <p:nvPr/>
        </p:nvSpPr>
        <p:spPr>
          <a:xfrm>
            <a:off x="-1188720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1" name="Diamond 100"/>
          <p:cNvSpPr/>
          <p:nvPr/>
        </p:nvSpPr>
        <p:spPr>
          <a:xfrm>
            <a:off x="-859536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2" name="Diamond 101"/>
          <p:cNvSpPr/>
          <p:nvPr/>
        </p:nvSpPr>
        <p:spPr>
          <a:xfrm>
            <a:off x="-530352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3" name="Diamond 102"/>
          <p:cNvSpPr/>
          <p:nvPr/>
        </p:nvSpPr>
        <p:spPr>
          <a:xfrm>
            <a:off x="-201167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4" name="Diamond 103"/>
          <p:cNvSpPr/>
          <p:nvPr/>
        </p:nvSpPr>
        <p:spPr>
          <a:xfrm>
            <a:off x="128015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5" name="Diamond 104"/>
          <p:cNvSpPr/>
          <p:nvPr/>
        </p:nvSpPr>
        <p:spPr>
          <a:xfrm>
            <a:off x="457199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6" name="Diamond 105"/>
          <p:cNvSpPr/>
          <p:nvPr/>
        </p:nvSpPr>
        <p:spPr>
          <a:xfrm>
            <a:off x="786384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7" name="Diamond 106"/>
          <p:cNvSpPr/>
          <p:nvPr/>
        </p:nvSpPr>
        <p:spPr>
          <a:xfrm>
            <a:off x="-1024128" y="563416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8" name="Diamond 107"/>
          <p:cNvSpPr/>
          <p:nvPr/>
        </p:nvSpPr>
        <p:spPr>
          <a:xfrm>
            <a:off x="-694944" y="563416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9" name="Diamond 108"/>
          <p:cNvSpPr/>
          <p:nvPr/>
        </p:nvSpPr>
        <p:spPr>
          <a:xfrm>
            <a:off x="-365760" y="563416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0" name="Diamond 109"/>
          <p:cNvSpPr/>
          <p:nvPr/>
        </p:nvSpPr>
        <p:spPr>
          <a:xfrm>
            <a:off x="-36576" y="563416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1" name="Diamond 110"/>
          <p:cNvSpPr/>
          <p:nvPr/>
        </p:nvSpPr>
        <p:spPr>
          <a:xfrm>
            <a:off x="292607" y="563416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2" name="Diamond 111"/>
          <p:cNvSpPr/>
          <p:nvPr/>
        </p:nvSpPr>
        <p:spPr>
          <a:xfrm>
            <a:off x="621791" y="5634167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3" name="Diamond 112"/>
          <p:cNvSpPr/>
          <p:nvPr/>
        </p:nvSpPr>
        <p:spPr>
          <a:xfrm>
            <a:off x="950976" y="563416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4" name="Diamond 113"/>
          <p:cNvSpPr/>
          <p:nvPr/>
        </p:nvSpPr>
        <p:spPr>
          <a:xfrm>
            <a:off x="-1188720" y="580534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5" name="Diamond 114"/>
          <p:cNvSpPr/>
          <p:nvPr/>
        </p:nvSpPr>
        <p:spPr>
          <a:xfrm>
            <a:off x="-859536" y="580534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6" name="Diamond 115"/>
          <p:cNvSpPr/>
          <p:nvPr/>
        </p:nvSpPr>
        <p:spPr>
          <a:xfrm>
            <a:off x="-530352" y="580534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7" name="Diamond 116"/>
          <p:cNvSpPr/>
          <p:nvPr/>
        </p:nvSpPr>
        <p:spPr>
          <a:xfrm>
            <a:off x="-201167" y="580534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8" name="Diamond 117"/>
          <p:cNvSpPr/>
          <p:nvPr/>
        </p:nvSpPr>
        <p:spPr>
          <a:xfrm>
            <a:off x="128015" y="580534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9" name="Diamond 118"/>
          <p:cNvSpPr/>
          <p:nvPr/>
        </p:nvSpPr>
        <p:spPr>
          <a:xfrm>
            <a:off x="457199" y="580534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0" name="Diamond 119"/>
          <p:cNvSpPr/>
          <p:nvPr/>
        </p:nvSpPr>
        <p:spPr>
          <a:xfrm>
            <a:off x="786384" y="580534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1" name="Diamond 120"/>
          <p:cNvSpPr/>
          <p:nvPr/>
        </p:nvSpPr>
        <p:spPr>
          <a:xfrm>
            <a:off x="-1024128" y="597651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2" name="Diamond 121"/>
          <p:cNvSpPr/>
          <p:nvPr/>
        </p:nvSpPr>
        <p:spPr>
          <a:xfrm>
            <a:off x="-694944" y="5976518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3" name="Diamond 122"/>
          <p:cNvSpPr/>
          <p:nvPr/>
        </p:nvSpPr>
        <p:spPr>
          <a:xfrm>
            <a:off x="-365760" y="597651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4" name="Diamond 123"/>
          <p:cNvSpPr/>
          <p:nvPr/>
        </p:nvSpPr>
        <p:spPr>
          <a:xfrm>
            <a:off x="-36576" y="597651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5" name="Diamond 124"/>
          <p:cNvSpPr/>
          <p:nvPr/>
        </p:nvSpPr>
        <p:spPr>
          <a:xfrm>
            <a:off x="292607" y="597651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6" name="Diamond 125"/>
          <p:cNvSpPr/>
          <p:nvPr/>
        </p:nvSpPr>
        <p:spPr>
          <a:xfrm>
            <a:off x="621791" y="597651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7" name="Diamond 126"/>
          <p:cNvSpPr/>
          <p:nvPr/>
        </p:nvSpPr>
        <p:spPr>
          <a:xfrm>
            <a:off x="950976" y="597651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8" name="Diamond 127"/>
          <p:cNvSpPr/>
          <p:nvPr/>
        </p:nvSpPr>
        <p:spPr>
          <a:xfrm>
            <a:off x="-1188720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9" name="Diamond 128"/>
          <p:cNvSpPr/>
          <p:nvPr/>
        </p:nvSpPr>
        <p:spPr>
          <a:xfrm>
            <a:off x="-859536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0" name="Diamond 129"/>
          <p:cNvSpPr/>
          <p:nvPr/>
        </p:nvSpPr>
        <p:spPr>
          <a:xfrm>
            <a:off x="-530352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1" name="Diamond 130"/>
          <p:cNvSpPr/>
          <p:nvPr/>
        </p:nvSpPr>
        <p:spPr>
          <a:xfrm>
            <a:off x="-201167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2" name="Diamond 131"/>
          <p:cNvSpPr/>
          <p:nvPr/>
        </p:nvSpPr>
        <p:spPr>
          <a:xfrm>
            <a:off x="128015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3" name="Diamond 132"/>
          <p:cNvSpPr/>
          <p:nvPr/>
        </p:nvSpPr>
        <p:spPr>
          <a:xfrm>
            <a:off x="457199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4" name="Diamond 133"/>
          <p:cNvSpPr/>
          <p:nvPr/>
        </p:nvSpPr>
        <p:spPr>
          <a:xfrm>
            <a:off x="786384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5" name="Diamond 134"/>
          <p:cNvSpPr/>
          <p:nvPr/>
        </p:nvSpPr>
        <p:spPr>
          <a:xfrm>
            <a:off x="-1024128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6" name="Diamond 135"/>
          <p:cNvSpPr/>
          <p:nvPr/>
        </p:nvSpPr>
        <p:spPr>
          <a:xfrm>
            <a:off x="-694944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7" name="Diamond 136"/>
          <p:cNvSpPr/>
          <p:nvPr/>
        </p:nvSpPr>
        <p:spPr>
          <a:xfrm>
            <a:off x="-365760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8" name="Diamond 137"/>
          <p:cNvSpPr/>
          <p:nvPr/>
        </p:nvSpPr>
        <p:spPr>
          <a:xfrm>
            <a:off x="-36576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9" name="Diamond 138"/>
          <p:cNvSpPr/>
          <p:nvPr/>
        </p:nvSpPr>
        <p:spPr>
          <a:xfrm>
            <a:off x="292607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0" name="Diamond 139"/>
          <p:cNvSpPr/>
          <p:nvPr/>
        </p:nvSpPr>
        <p:spPr>
          <a:xfrm>
            <a:off x="621791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1" name="Diamond 140"/>
          <p:cNvSpPr/>
          <p:nvPr/>
        </p:nvSpPr>
        <p:spPr>
          <a:xfrm>
            <a:off x="950976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2" name="Diamond 141"/>
          <p:cNvSpPr/>
          <p:nvPr/>
        </p:nvSpPr>
        <p:spPr>
          <a:xfrm>
            <a:off x="-1188720" y="649004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3" name="Diamond 142"/>
          <p:cNvSpPr/>
          <p:nvPr/>
        </p:nvSpPr>
        <p:spPr>
          <a:xfrm>
            <a:off x="-859536" y="649004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4" name="Diamond 143"/>
          <p:cNvSpPr/>
          <p:nvPr/>
        </p:nvSpPr>
        <p:spPr>
          <a:xfrm>
            <a:off x="-530352" y="649004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5" name="Diamond 144"/>
          <p:cNvSpPr/>
          <p:nvPr/>
        </p:nvSpPr>
        <p:spPr>
          <a:xfrm>
            <a:off x="-201167" y="649004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6" name="Diamond 145"/>
          <p:cNvSpPr/>
          <p:nvPr/>
        </p:nvSpPr>
        <p:spPr>
          <a:xfrm>
            <a:off x="128015" y="649004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7" name="Diamond 146"/>
          <p:cNvSpPr/>
          <p:nvPr/>
        </p:nvSpPr>
        <p:spPr>
          <a:xfrm>
            <a:off x="457199" y="649004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8" name="Diamond 147"/>
          <p:cNvSpPr/>
          <p:nvPr/>
        </p:nvSpPr>
        <p:spPr>
          <a:xfrm>
            <a:off x="786384" y="6490045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9" name="Diamond 148"/>
          <p:cNvSpPr/>
          <p:nvPr/>
        </p:nvSpPr>
        <p:spPr>
          <a:xfrm>
            <a:off x="-1024128" y="666122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0" name="Diamond 149"/>
          <p:cNvSpPr/>
          <p:nvPr/>
        </p:nvSpPr>
        <p:spPr>
          <a:xfrm>
            <a:off x="-694944" y="666122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1" name="Diamond 150"/>
          <p:cNvSpPr/>
          <p:nvPr/>
        </p:nvSpPr>
        <p:spPr>
          <a:xfrm>
            <a:off x="-365760" y="666122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2" name="Diamond 151"/>
          <p:cNvSpPr/>
          <p:nvPr/>
        </p:nvSpPr>
        <p:spPr>
          <a:xfrm>
            <a:off x="-36576" y="666122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3" name="Diamond 152"/>
          <p:cNvSpPr/>
          <p:nvPr/>
        </p:nvSpPr>
        <p:spPr>
          <a:xfrm>
            <a:off x="292607" y="6661221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4" name="Diamond 153"/>
          <p:cNvSpPr/>
          <p:nvPr/>
        </p:nvSpPr>
        <p:spPr>
          <a:xfrm>
            <a:off x="621791" y="666122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5" name="Diamond 154"/>
          <p:cNvSpPr/>
          <p:nvPr/>
        </p:nvSpPr>
        <p:spPr>
          <a:xfrm>
            <a:off x="950976" y="666122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6" name="Diamond 155"/>
          <p:cNvSpPr/>
          <p:nvPr/>
        </p:nvSpPr>
        <p:spPr>
          <a:xfrm>
            <a:off x="-1188720" y="683239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7" name="Diamond 156"/>
          <p:cNvSpPr/>
          <p:nvPr/>
        </p:nvSpPr>
        <p:spPr>
          <a:xfrm>
            <a:off x="-859536" y="683239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8" name="Diamond 157"/>
          <p:cNvSpPr/>
          <p:nvPr/>
        </p:nvSpPr>
        <p:spPr>
          <a:xfrm>
            <a:off x="-530352" y="6832396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9" name="Diamond 158"/>
          <p:cNvSpPr/>
          <p:nvPr/>
        </p:nvSpPr>
        <p:spPr>
          <a:xfrm>
            <a:off x="-201167" y="683239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0" name="Diamond 159"/>
          <p:cNvSpPr/>
          <p:nvPr/>
        </p:nvSpPr>
        <p:spPr>
          <a:xfrm>
            <a:off x="128015" y="683239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1" name="Diamond 160"/>
          <p:cNvSpPr/>
          <p:nvPr/>
        </p:nvSpPr>
        <p:spPr>
          <a:xfrm>
            <a:off x="457199" y="683239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2" name="Diamond 161"/>
          <p:cNvSpPr/>
          <p:nvPr/>
        </p:nvSpPr>
        <p:spPr>
          <a:xfrm>
            <a:off x="786384" y="683239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3" name="TextBox 162"/>
          <p:cNvSpPr txBox="1"/>
          <p:nvPr/>
        </p:nvSpPr>
        <p:spPr>
          <a:xfrm>
            <a:off x="822960" y="2148840"/>
            <a:ext cx="10543032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i="0" spc="350">
                <a:solidFill>
                  <a:srgbClr val="1D4F91"/>
                </a:solidFill>
                <a:latin typeface="Helvetica Neue"/>
              </a:rPr>
              <a:t>VIDEO 4 · CHAPTER 8</a:t>
            </a:r>
          </a:p>
        </p:txBody>
      </p:sp>
      <p:sp>
        <p:nvSpPr>
          <p:cNvPr id="164" name="TextBox 163"/>
          <p:cNvSpPr txBox="1"/>
          <p:nvPr/>
        </p:nvSpPr>
        <p:spPr>
          <a:xfrm>
            <a:off x="822960" y="2651760"/>
            <a:ext cx="10543032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1" i="0">
                <a:solidFill>
                  <a:srgbClr val="1B2A5E"/>
                </a:solidFill>
                <a:latin typeface="Helvetica Neue"/>
              </a:rPr>
              <a:t>Mediation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1463040" y="3931920"/>
            <a:ext cx="9262872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2000" b="0" i="0">
                <a:solidFill>
                  <a:srgbClr val="51607A"/>
                </a:solidFill>
                <a:latin typeface="Helvetica Neue"/>
              </a:rPr>
              <a:t>Direct, indirect, and the Zhao typology</a:t>
            </a:r>
          </a:p>
        </p:txBody>
      </p:sp>
      <p:sp>
        <p:nvSpPr>
          <p:cNvPr id="166" name="Diamond 165"/>
          <p:cNvSpPr/>
          <p:nvPr/>
        </p:nvSpPr>
        <p:spPr>
          <a:xfrm>
            <a:off x="5720943" y="5029200"/>
            <a:ext cx="128016" cy="128016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7" name="Diamond 166"/>
          <p:cNvSpPr/>
          <p:nvPr/>
        </p:nvSpPr>
        <p:spPr>
          <a:xfrm>
            <a:off x="6031839" y="5029200"/>
            <a:ext cx="128016" cy="128016"/>
          </a:xfrm>
          <a:prstGeom prst="diamond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8" name="Diamond 167"/>
          <p:cNvSpPr/>
          <p:nvPr/>
        </p:nvSpPr>
        <p:spPr>
          <a:xfrm>
            <a:off x="6342735" y="5029200"/>
            <a:ext cx="128016" cy="128016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9" name="TextBox 168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70" name="TextBox 169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3 / 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LEARNING OUTCOMES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100584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 i="0">
                <a:solidFill>
                  <a:srgbClr val="1B2A5E"/>
                </a:solidFill>
                <a:latin typeface="Helvetica Neue"/>
              </a:rPr>
              <a:t>By the end of this video</a:t>
            </a:r>
          </a:p>
        </p:txBody>
      </p:sp>
      <p:sp>
        <p:nvSpPr>
          <p:cNvPr id="5" name="Oval 4"/>
          <p:cNvSpPr/>
          <p:nvPr/>
        </p:nvSpPr>
        <p:spPr>
          <a:xfrm>
            <a:off x="960120" y="233172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37360" y="2103120"/>
            <a:ext cx="89611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Distinguish direct, indirect, and total effects</a:t>
            </a:r>
          </a:p>
        </p:txBody>
      </p:sp>
      <p:sp>
        <p:nvSpPr>
          <p:cNvPr id="7" name="Oval 6"/>
          <p:cNvSpPr/>
          <p:nvPr/>
        </p:nvSpPr>
        <p:spPr>
          <a:xfrm>
            <a:off x="960120" y="3291839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3063239"/>
            <a:ext cx="89611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Test specific indirect effects with specific_effect_significance()</a:t>
            </a:r>
          </a:p>
        </p:txBody>
      </p:sp>
      <p:sp>
        <p:nvSpPr>
          <p:cNvPr id="9" name="Oval 8"/>
          <p:cNvSpPr/>
          <p:nvPr/>
        </p:nvSpPr>
        <p:spPr>
          <a:xfrm>
            <a:off x="960120" y="425196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37360" y="4023360"/>
            <a:ext cx="89611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Classify mediation with the Zhao, Lynch &amp; Chen (2010) typology</a:t>
            </a:r>
          </a:p>
        </p:txBody>
      </p:sp>
      <p:sp>
        <p:nvSpPr>
          <p:cNvPr id="11" name="Oval 10"/>
          <p:cNvSpPr/>
          <p:nvPr/>
        </p:nvSpPr>
        <p:spPr>
          <a:xfrm>
            <a:off x="960120" y="521208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37360" y="4983480"/>
            <a:ext cx="89611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Resolve the video-3 puzzle: why competence matters after all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4 / 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DIRECT · INDIRECT · TOTAL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188720" y="1554480"/>
            <a:ext cx="9811512" cy="274320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2651760" y="2770295"/>
            <a:ext cx="1097280" cy="73152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000" b="1" i="0">
                <a:solidFill>
                  <a:srgbClr val="1B2A5E"/>
                </a:solidFill>
                <a:latin typeface="Helvetica Neue"/>
              </a:rPr>
              <a:t>X</a:t>
            </a:r>
          </a:p>
        </p:txBody>
      </p:sp>
      <p:sp>
        <p:nvSpPr>
          <p:cNvPr id="6" name="Oval 5"/>
          <p:cNvSpPr/>
          <p:nvPr/>
        </p:nvSpPr>
        <p:spPr>
          <a:xfrm>
            <a:off x="5550408" y="1965960"/>
            <a:ext cx="1097280" cy="731520"/>
          </a:xfrm>
          <a:prstGeom prst="ellipse">
            <a:avLst/>
          </a:prstGeom>
          <a:solidFill>
            <a:srgbClr val="1B2A5E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M</a:t>
            </a:r>
          </a:p>
        </p:txBody>
      </p:sp>
      <p:sp>
        <p:nvSpPr>
          <p:cNvPr id="7" name="Oval 6"/>
          <p:cNvSpPr/>
          <p:nvPr/>
        </p:nvSpPr>
        <p:spPr>
          <a:xfrm>
            <a:off x="8458200" y="2778764"/>
            <a:ext cx="1097280" cy="73152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000" b="1" i="0">
                <a:solidFill>
                  <a:srgbClr val="1B2A5E"/>
                </a:solidFill>
                <a:latin typeface="Helvetica Neue"/>
              </a:rPr>
              <a:t>Y</a:t>
            </a:r>
          </a:p>
        </p:txBody>
      </p:sp>
      <p:cxnSp>
        <p:nvCxnSpPr>
          <p:cNvPr id="8" name="Connector 7"/>
          <p:cNvCxnSpPr>
            <a:cxnSpLocks/>
          </p:cNvCxnSpPr>
          <p:nvPr/>
        </p:nvCxnSpPr>
        <p:spPr>
          <a:xfrm flipV="1">
            <a:off x="3749040" y="2331720"/>
            <a:ext cx="1755648" cy="826347"/>
          </a:xfrm>
          <a:prstGeom prst="line">
            <a:avLst/>
          </a:prstGeom>
          <a:ln w="31750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>
            <a:cxnSpLocks/>
          </p:cNvCxnSpPr>
          <p:nvPr/>
        </p:nvCxnSpPr>
        <p:spPr>
          <a:xfrm>
            <a:off x="6693408" y="2331720"/>
            <a:ext cx="1637792" cy="682413"/>
          </a:xfrm>
          <a:prstGeom prst="line">
            <a:avLst/>
          </a:prstGeom>
          <a:ln w="31750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>
            <a:cxnSpLocks/>
          </p:cNvCxnSpPr>
          <p:nvPr/>
        </p:nvCxnSpPr>
        <p:spPr>
          <a:xfrm flipV="1">
            <a:off x="3858768" y="3118103"/>
            <a:ext cx="4553712" cy="31668"/>
          </a:xfrm>
          <a:prstGeom prst="line">
            <a:avLst/>
          </a:prstGeom>
          <a:ln w="25400">
            <a:solidFill>
              <a:srgbClr val="1B2A5E"/>
            </a:solidFill>
            <a:prstDash val="dash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960368" y="2290234"/>
            <a:ext cx="14630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 i="0" dirty="0">
                <a:solidFill>
                  <a:srgbClr val="1B2A5E"/>
                </a:solidFill>
                <a:latin typeface="Menlo"/>
              </a:rPr>
              <a:t>p1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49440" y="2212847"/>
            <a:ext cx="14630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 i="0" dirty="0">
                <a:solidFill>
                  <a:srgbClr val="1B2A5E"/>
                </a:solidFill>
                <a:latin typeface="Menlo"/>
              </a:rPr>
              <a:t>p2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69180" y="3355847"/>
            <a:ext cx="23774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0" i="0" dirty="0">
                <a:solidFill>
                  <a:srgbClr val="51607A"/>
                </a:solidFill>
                <a:latin typeface="Menlo"/>
              </a:rPr>
              <a:t>p3 (direct)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4709160"/>
            <a:ext cx="9262872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sz="2400" b="1" i="0">
                <a:solidFill>
                  <a:srgbClr val="1D4F91"/>
                </a:solidFill>
                <a:latin typeface="Helvetica Neue"/>
              </a:rPr>
              <a:t>indirect = p1 × p2</a:t>
            </a:r>
            <a:r>
              <a:rPr sz="2400" b="1" i="0">
                <a:solidFill>
                  <a:srgbClr val="1B2A5E"/>
                </a:solidFill>
                <a:latin typeface="Helvetica Neue"/>
              </a:rPr>
              <a:t>      total = p3 + p1 × p2</a:t>
            </a:r>
          </a:p>
          <a:p>
            <a:pPr algn="ctr">
              <a:lnSpc>
                <a:spcPct val="150000"/>
              </a:lnSpc>
            </a:pPr>
            <a:r>
              <a:rPr sz="1900" b="0" i="1">
                <a:solidFill>
                  <a:srgbClr val="51607A"/>
                </a:solidFill>
                <a:latin typeface="Helvetica Neue"/>
              </a:rPr>
              <a:t>The question is never just “is there mediation” — it's which kind.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5 / 14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THE ZHAO, LYNCH &amp; CHEN (2010) TYPOLOGY</a:t>
            </a:r>
          </a:p>
        </p:txBody>
      </p:sp>
      <p:sp>
        <p:nvSpPr>
          <p:cNvPr id="4" name="Oval 3"/>
          <p:cNvSpPr/>
          <p:nvPr/>
        </p:nvSpPr>
        <p:spPr>
          <a:xfrm>
            <a:off x="960120" y="173736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37360" y="1522476"/>
            <a:ext cx="8961120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000" b="1" i="0">
                <a:solidFill>
                  <a:srgbClr val="1B2A5E"/>
                </a:solidFill>
                <a:latin typeface="Helvetica Neue"/>
              </a:rPr>
              <a:t>Indirect significant, direct significant, same sign  </a:t>
            </a:r>
            <a:r>
              <a:rPr sz="2000" b="0" i="0">
                <a:solidFill>
                  <a:srgbClr val="1A2740"/>
                </a:solidFill>
                <a:latin typeface="Helvetica Neue"/>
              </a:rPr>
              <a:t>→  complementary mediation</a:t>
            </a:r>
          </a:p>
        </p:txBody>
      </p:sp>
      <p:sp>
        <p:nvSpPr>
          <p:cNvPr id="6" name="Oval 5"/>
          <p:cNvSpPr/>
          <p:nvPr/>
        </p:nvSpPr>
        <p:spPr>
          <a:xfrm>
            <a:off x="960120" y="2670048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2455164"/>
            <a:ext cx="8961120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000" b="1" i="0">
                <a:solidFill>
                  <a:srgbClr val="1B2A5E"/>
                </a:solidFill>
                <a:latin typeface="Helvetica Neue"/>
              </a:rPr>
              <a:t>Indirect significant, direct significant, opposite  </a:t>
            </a:r>
            <a:r>
              <a:rPr sz="2000" b="0" i="0">
                <a:solidFill>
                  <a:srgbClr val="1A2740"/>
                </a:solidFill>
                <a:latin typeface="Helvetica Neue"/>
              </a:rPr>
              <a:t>→  competitive mediation</a:t>
            </a:r>
          </a:p>
        </p:txBody>
      </p:sp>
      <p:sp>
        <p:nvSpPr>
          <p:cNvPr id="8" name="Oval 7"/>
          <p:cNvSpPr/>
          <p:nvPr/>
        </p:nvSpPr>
        <p:spPr>
          <a:xfrm>
            <a:off x="960120" y="3602736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7360" y="3387852"/>
            <a:ext cx="8961120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000" b="1" i="0">
                <a:solidFill>
                  <a:srgbClr val="1B2A5E"/>
                </a:solidFill>
                <a:latin typeface="Helvetica Neue"/>
              </a:rPr>
              <a:t>Indirect significant, direct not  </a:t>
            </a:r>
            <a:r>
              <a:rPr sz="2000" b="0" i="0">
                <a:solidFill>
                  <a:srgbClr val="1A2740"/>
                </a:solidFill>
                <a:latin typeface="Helvetica Neue"/>
              </a:rPr>
              <a:t>→  indirect-only (full) mediation</a:t>
            </a:r>
          </a:p>
        </p:txBody>
      </p:sp>
      <p:sp>
        <p:nvSpPr>
          <p:cNvPr id="10" name="Oval 9"/>
          <p:cNvSpPr/>
          <p:nvPr/>
        </p:nvSpPr>
        <p:spPr>
          <a:xfrm>
            <a:off x="960120" y="4535424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4320540"/>
            <a:ext cx="8961120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000" b="1" i="0">
                <a:solidFill>
                  <a:srgbClr val="1B2A5E"/>
                </a:solidFill>
                <a:latin typeface="Helvetica Neue"/>
              </a:rPr>
              <a:t>Direct only  →  no mediation. </a:t>
            </a:r>
            <a:r>
              <a:rPr sz="2000" b="0" i="0">
                <a:solidFill>
                  <a:srgbClr val="1A2740"/>
                </a:solidFill>
                <a:latin typeface="Helvetica Neue"/>
              </a:rPr>
              <a:t>Neither  →  no effect.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5532120"/>
            <a:ext cx="9262872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0" i="1">
                <a:solidFill>
                  <a:srgbClr val="51607A"/>
                </a:solidFill>
                <a:latin typeface="Helvetica Neue"/>
              </a:rPr>
              <a:t>Two bootstrap questions replace the whole Baron–Kenny ritual.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6 / 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 dirty="0">
                <a:solidFill>
                  <a:srgbClr val="B45309"/>
                </a:solidFill>
                <a:latin typeface="Helvetica Neue"/>
              </a:rPr>
              <a:t>R HABIT </a:t>
            </a:r>
            <a:r>
              <a:rPr lang="en-US" sz="1600" b="1" i="0" spc="350" dirty="0">
                <a:solidFill>
                  <a:srgbClr val="B45309"/>
                </a:solidFill>
                <a:latin typeface="Helvetica Neue"/>
              </a:rPr>
              <a:t>7</a:t>
            </a:r>
            <a:r>
              <a:rPr sz="1600" b="1" i="0" spc="350" dirty="0">
                <a:solidFill>
                  <a:srgbClr val="B45309"/>
                </a:solidFill>
                <a:latin typeface="Helvetica Neue"/>
              </a:rPr>
              <a:t> OF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37360"/>
            <a:ext cx="9262872" cy="3977639"/>
          </a:xfrm>
          <a:prstGeom prst="roundRect">
            <a:avLst>
              <a:gd name="adj" fmla="val 5500"/>
            </a:avLst>
          </a:prstGeom>
          <a:solidFill>
            <a:srgbClr val="FDF4DF"/>
          </a:solidFill>
          <a:ln w="12700">
            <a:solidFill>
              <a:srgbClr val="ECDA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965960" y="2194560"/>
            <a:ext cx="777240" cy="777240"/>
          </a:xfrm>
          <a:prstGeom prst="ellipse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000" b="1" dirty="0">
                <a:solidFill>
                  <a:srgbClr val="1B2A5E"/>
                </a:solidFill>
                <a:latin typeface="Helvetica Neue"/>
              </a:rPr>
              <a:t>7</a:t>
            </a:r>
            <a:endParaRPr sz="3000" b="1" i="0" dirty="0">
              <a:solidFill>
                <a:srgbClr val="1B2A5E"/>
              </a:solidFill>
              <a:latin typeface="Helvetica Neue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63240" y="2103120"/>
            <a:ext cx="722376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1B2A5E"/>
                </a:solidFill>
                <a:latin typeface="Helvetica Neue"/>
              </a:rPr>
              <a:t>Save artifacts, not screenshots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63240" y="3246120"/>
            <a:ext cx="7223760" cy="2240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600" b="0" i="0">
                <a:solidFill>
                  <a:srgbClr val="0F3D73"/>
                </a:solidFill>
                <a:latin typeface="Menlo"/>
              </a:rPr>
              <a:t>saveRDS(corp_rep_boot, "outputs/corp_rep_boot.rds")</a:t>
            </a:r>
          </a:p>
          <a:p>
            <a:pPr algn="l">
              <a:lnSpc>
                <a:spcPct val="135000"/>
              </a:lnSpc>
            </a:pPr>
            <a:r>
              <a:rPr sz="2000" b="0" i="0">
                <a:solidFill>
                  <a:srgbClr val="1A2740"/>
                </a:solidFill>
                <a:latin typeface="Helvetica Neue"/>
              </a:rPr>
              <a:t>Bootstrapping is the expensive step. Save it once, readRDS() next session — never wait on 10,000 resamples twice.</a:t>
            </a:r>
          </a:p>
          <a:p>
            <a:pPr algn="l">
              <a:lnSpc>
                <a:spcPct val="135000"/>
              </a:lnSpc>
            </a:pPr>
            <a:r>
              <a:rPr sz="2000" b="0" i="1">
                <a:solidFill>
                  <a:srgbClr val="1A2740"/>
                </a:solidFill>
                <a:latin typeface="Helvetica Neue"/>
              </a:rPr>
              <a:t>Console screenshots are not reproducible; .rds files are.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7 / 14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RESULTS · SPECIFIC INDIRECT EFFECTS · SEED 123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58087" y="2286000"/>
          <a:ext cx="9875520" cy="18105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40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3504">
                <a:tc>
                  <a:txBody>
                    <a:bodyPr/>
                    <a:lstStyle/>
                    <a:p>
                      <a:pPr algn="l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INDIRECT PATH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EFFECT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2.5% CI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97.5% CI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P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504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 → CUSA → CUSL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0.082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0.018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0.151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0.006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504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LIKE → CUSA → CUSL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0.214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0.146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0.286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&lt; .001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4709160"/>
            <a:ext cx="9445752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0" i="0">
                <a:solidFill>
                  <a:srgbClr val="51607A"/>
                </a:solidFill>
                <a:latin typeface="Helvetica Neue"/>
              </a:rPr>
              <a:t>Both confidence intervals exclude zero — both indirect effects are real.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8 / 14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RESULTS · DIRECT EFFECTS · SAME BOOTSTRAP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58087" y="2286000"/>
          <a:ext cx="9875520" cy="18105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40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3504">
                <a:tc>
                  <a:txBody>
                    <a:bodyPr/>
                    <a:lstStyle/>
                    <a:p>
                      <a:pPr algn="l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DIRECT PATH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EFFECT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2.5% CI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97.5% CI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P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504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 → CUSL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B45309"/>
                          </a:solidFill>
                          <a:latin typeface="Helvetica Neue"/>
                        </a:rPr>
                        <a:t>0.009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-0.092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0.120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B45309"/>
                          </a:solidFill>
                          <a:latin typeface="Helvetica Neue"/>
                        </a:rPr>
                        <a:t>n.s.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504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LIKE → CUSL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0.342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0.227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0.449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&lt; .001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4709160"/>
            <a:ext cx="9445752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0" i="0">
                <a:solidFill>
                  <a:srgbClr val="51607A"/>
                </a:solidFill>
                <a:latin typeface="Helvetica Neue"/>
              </a:rPr>
              <a:t>COMP → CUSL spans zero, exactly as in video 3. LIKE → CUSL stays strong.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9 / 14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1255</Words>
  <Application>Microsoft Macintosh PowerPoint</Application>
  <PresentationFormat>Widescreen</PresentationFormat>
  <Paragraphs>185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Helvetica Neue</vt:lpstr>
      <vt:lpstr>Menlo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Nicholas Danks</cp:lastModifiedBy>
  <cp:revision>2</cp:revision>
  <dcterms:created xsi:type="dcterms:W3CDTF">2013-01-27T09:14:16Z</dcterms:created>
  <dcterms:modified xsi:type="dcterms:W3CDTF">2026-07-16T11:36:16Z</dcterms:modified>
  <cp:category/>
</cp:coreProperties>
</file>