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Series intro card — reusable across all videos (~5 s).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Shot 8:30 threshold card — VIF logic: weights are regression coefficients.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Shot 8:30 results — corp_rep_summary_ext$validity$vif_items, summarized per construct.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Shot 11:00 decision-tree card before the bootstrap. Callback to habit 7: seed first.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Shot 11:00 results — five weights n.s. at alpha 0.05, all five retained via loadings. nboot 1000, seed 123.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Shot 15:00 — the reviewer red flag. 60 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Shot 16:00 wrap — recap the three steps, point to the companion page and Chapter 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End card (~15 s) — next video: structural model.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Shot 0:00 cold open. Narration: indicators that DEFINE the construct follow different rules — three steps, under 20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Shot 0:15 title card + recap hook.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Shot 0:30 — read the outcomes aloud as they appear.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Shot 1:00 concept — symptoms vs ingredients; callback to video 1's composite() vs reflective() promise.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Shot 2:30 — the estimation side of the video-1 promise: mode_B = regression weights.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Shot 2:30 habit banner #5 (45 s) — the only new habit this video.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Shot 5:30 threshold card — redundancy analysis concept before running the helper.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Shot 5:30 results — cut here after the four redundancy_analysis() calls.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iamond 1"/>
          <p:cNvSpPr/>
          <p:nvPr/>
        </p:nvSpPr>
        <p:spPr>
          <a:xfrm>
            <a:off x="-365760" y="5303520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iamond 2"/>
          <p:cNvSpPr/>
          <p:nvPr/>
        </p:nvSpPr>
        <p:spPr>
          <a:xfrm>
            <a:off x="-36576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Diamond 3"/>
          <p:cNvSpPr/>
          <p:nvPr/>
        </p:nvSpPr>
        <p:spPr>
          <a:xfrm>
            <a:off x="292607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Diamond 4"/>
          <p:cNvSpPr/>
          <p:nvPr/>
        </p:nvSpPr>
        <p:spPr>
          <a:xfrm>
            <a:off x="621792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Diamond 5"/>
          <p:cNvSpPr/>
          <p:nvPr/>
        </p:nvSpPr>
        <p:spPr>
          <a:xfrm>
            <a:off x="950976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Diamond 6"/>
          <p:cNvSpPr/>
          <p:nvPr/>
        </p:nvSpPr>
        <p:spPr>
          <a:xfrm>
            <a:off x="1280160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Diamond 7"/>
          <p:cNvSpPr/>
          <p:nvPr/>
        </p:nvSpPr>
        <p:spPr>
          <a:xfrm>
            <a:off x="1609344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Diamond 8"/>
          <p:cNvSpPr/>
          <p:nvPr/>
        </p:nvSpPr>
        <p:spPr>
          <a:xfrm>
            <a:off x="1938528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Diamond 9"/>
          <p:cNvSpPr/>
          <p:nvPr/>
        </p:nvSpPr>
        <p:spPr>
          <a:xfrm>
            <a:off x="2267712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Diamond 10"/>
          <p:cNvSpPr/>
          <p:nvPr/>
        </p:nvSpPr>
        <p:spPr>
          <a:xfrm>
            <a:off x="2596896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Diamond 11"/>
          <p:cNvSpPr/>
          <p:nvPr/>
        </p:nvSpPr>
        <p:spPr>
          <a:xfrm>
            <a:off x="-201168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Diamond 12"/>
          <p:cNvSpPr/>
          <p:nvPr/>
        </p:nvSpPr>
        <p:spPr>
          <a:xfrm>
            <a:off x="128015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Diamond 13"/>
          <p:cNvSpPr/>
          <p:nvPr/>
        </p:nvSpPr>
        <p:spPr>
          <a:xfrm>
            <a:off x="457199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Diamond 14"/>
          <p:cNvSpPr/>
          <p:nvPr/>
        </p:nvSpPr>
        <p:spPr>
          <a:xfrm>
            <a:off x="786384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Diamond 15"/>
          <p:cNvSpPr/>
          <p:nvPr/>
        </p:nvSpPr>
        <p:spPr>
          <a:xfrm>
            <a:off x="1115568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Diamond 16"/>
          <p:cNvSpPr/>
          <p:nvPr/>
        </p:nvSpPr>
        <p:spPr>
          <a:xfrm>
            <a:off x="1444751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Diamond 17"/>
          <p:cNvSpPr/>
          <p:nvPr/>
        </p:nvSpPr>
        <p:spPr>
          <a:xfrm>
            <a:off x="1773936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Diamond 18"/>
          <p:cNvSpPr/>
          <p:nvPr/>
        </p:nvSpPr>
        <p:spPr>
          <a:xfrm>
            <a:off x="2103120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Diamond 19"/>
          <p:cNvSpPr/>
          <p:nvPr/>
        </p:nvSpPr>
        <p:spPr>
          <a:xfrm>
            <a:off x="2432303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Diamond 20"/>
          <p:cNvSpPr/>
          <p:nvPr/>
        </p:nvSpPr>
        <p:spPr>
          <a:xfrm>
            <a:off x="2761487" y="5474695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Diamond 21"/>
          <p:cNvSpPr/>
          <p:nvPr/>
        </p:nvSpPr>
        <p:spPr>
          <a:xfrm>
            <a:off x="-365760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Diamond 22"/>
          <p:cNvSpPr/>
          <p:nvPr/>
        </p:nvSpPr>
        <p:spPr>
          <a:xfrm>
            <a:off x="-36576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Diamond 23"/>
          <p:cNvSpPr/>
          <p:nvPr/>
        </p:nvSpPr>
        <p:spPr>
          <a:xfrm>
            <a:off x="292607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Diamond 24"/>
          <p:cNvSpPr/>
          <p:nvPr/>
        </p:nvSpPr>
        <p:spPr>
          <a:xfrm>
            <a:off x="621792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Diamond 25"/>
          <p:cNvSpPr/>
          <p:nvPr/>
        </p:nvSpPr>
        <p:spPr>
          <a:xfrm>
            <a:off x="950976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Diamond 26"/>
          <p:cNvSpPr/>
          <p:nvPr/>
        </p:nvSpPr>
        <p:spPr>
          <a:xfrm>
            <a:off x="1280160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Diamond 27"/>
          <p:cNvSpPr/>
          <p:nvPr/>
        </p:nvSpPr>
        <p:spPr>
          <a:xfrm>
            <a:off x="1609344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Diamond 28"/>
          <p:cNvSpPr/>
          <p:nvPr/>
        </p:nvSpPr>
        <p:spPr>
          <a:xfrm>
            <a:off x="1938528" y="5645871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Diamond 29"/>
          <p:cNvSpPr/>
          <p:nvPr/>
        </p:nvSpPr>
        <p:spPr>
          <a:xfrm>
            <a:off x="2267712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Diamond 30"/>
          <p:cNvSpPr/>
          <p:nvPr/>
        </p:nvSpPr>
        <p:spPr>
          <a:xfrm>
            <a:off x="2596896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Diamond 31"/>
          <p:cNvSpPr/>
          <p:nvPr/>
        </p:nvSpPr>
        <p:spPr>
          <a:xfrm>
            <a:off x="-201168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Diamond 32"/>
          <p:cNvSpPr/>
          <p:nvPr/>
        </p:nvSpPr>
        <p:spPr>
          <a:xfrm>
            <a:off x="128015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Diamond 33"/>
          <p:cNvSpPr/>
          <p:nvPr/>
        </p:nvSpPr>
        <p:spPr>
          <a:xfrm>
            <a:off x="457199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Diamond 34"/>
          <p:cNvSpPr/>
          <p:nvPr/>
        </p:nvSpPr>
        <p:spPr>
          <a:xfrm>
            <a:off x="786384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Diamond 35"/>
          <p:cNvSpPr/>
          <p:nvPr/>
        </p:nvSpPr>
        <p:spPr>
          <a:xfrm>
            <a:off x="1115568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Diamond 36"/>
          <p:cNvSpPr/>
          <p:nvPr/>
        </p:nvSpPr>
        <p:spPr>
          <a:xfrm>
            <a:off x="1444751" y="5817047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Diamond 37"/>
          <p:cNvSpPr/>
          <p:nvPr/>
        </p:nvSpPr>
        <p:spPr>
          <a:xfrm>
            <a:off x="1773936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Diamond 38"/>
          <p:cNvSpPr/>
          <p:nvPr/>
        </p:nvSpPr>
        <p:spPr>
          <a:xfrm>
            <a:off x="2103120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Diamond 39"/>
          <p:cNvSpPr/>
          <p:nvPr/>
        </p:nvSpPr>
        <p:spPr>
          <a:xfrm>
            <a:off x="2432303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Diamond 40"/>
          <p:cNvSpPr/>
          <p:nvPr/>
        </p:nvSpPr>
        <p:spPr>
          <a:xfrm>
            <a:off x="2761487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Diamond 41"/>
          <p:cNvSpPr/>
          <p:nvPr/>
        </p:nvSpPr>
        <p:spPr>
          <a:xfrm>
            <a:off x="-365760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Diamond 42"/>
          <p:cNvSpPr/>
          <p:nvPr/>
        </p:nvSpPr>
        <p:spPr>
          <a:xfrm>
            <a:off x="-36576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Diamond 43"/>
          <p:cNvSpPr/>
          <p:nvPr/>
        </p:nvSpPr>
        <p:spPr>
          <a:xfrm>
            <a:off x="292607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Diamond 44"/>
          <p:cNvSpPr/>
          <p:nvPr/>
        </p:nvSpPr>
        <p:spPr>
          <a:xfrm>
            <a:off x="621792" y="5988222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Diamond 45"/>
          <p:cNvSpPr/>
          <p:nvPr/>
        </p:nvSpPr>
        <p:spPr>
          <a:xfrm>
            <a:off x="950976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Diamond 46"/>
          <p:cNvSpPr/>
          <p:nvPr/>
        </p:nvSpPr>
        <p:spPr>
          <a:xfrm>
            <a:off x="1280160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Diamond 47"/>
          <p:cNvSpPr/>
          <p:nvPr/>
        </p:nvSpPr>
        <p:spPr>
          <a:xfrm>
            <a:off x="1609344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Diamond 48"/>
          <p:cNvSpPr/>
          <p:nvPr/>
        </p:nvSpPr>
        <p:spPr>
          <a:xfrm>
            <a:off x="1938528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Diamond 49"/>
          <p:cNvSpPr/>
          <p:nvPr/>
        </p:nvSpPr>
        <p:spPr>
          <a:xfrm>
            <a:off x="2267712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Diamond 50"/>
          <p:cNvSpPr/>
          <p:nvPr/>
        </p:nvSpPr>
        <p:spPr>
          <a:xfrm>
            <a:off x="2596896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Diamond 51"/>
          <p:cNvSpPr/>
          <p:nvPr/>
        </p:nvSpPr>
        <p:spPr>
          <a:xfrm>
            <a:off x="-201168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Diamond 52"/>
          <p:cNvSpPr/>
          <p:nvPr/>
        </p:nvSpPr>
        <p:spPr>
          <a:xfrm>
            <a:off x="128015" y="6159398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Diamond 53"/>
          <p:cNvSpPr/>
          <p:nvPr/>
        </p:nvSpPr>
        <p:spPr>
          <a:xfrm>
            <a:off x="457199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Diamond 54"/>
          <p:cNvSpPr/>
          <p:nvPr/>
        </p:nvSpPr>
        <p:spPr>
          <a:xfrm>
            <a:off x="786384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Diamond 55"/>
          <p:cNvSpPr/>
          <p:nvPr/>
        </p:nvSpPr>
        <p:spPr>
          <a:xfrm>
            <a:off x="1115568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Diamond 56"/>
          <p:cNvSpPr/>
          <p:nvPr/>
        </p:nvSpPr>
        <p:spPr>
          <a:xfrm>
            <a:off x="1444751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Diamond 57"/>
          <p:cNvSpPr/>
          <p:nvPr/>
        </p:nvSpPr>
        <p:spPr>
          <a:xfrm>
            <a:off x="1773936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Diamond 58"/>
          <p:cNvSpPr/>
          <p:nvPr/>
        </p:nvSpPr>
        <p:spPr>
          <a:xfrm>
            <a:off x="2103120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Diamond 59"/>
          <p:cNvSpPr/>
          <p:nvPr/>
        </p:nvSpPr>
        <p:spPr>
          <a:xfrm>
            <a:off x="2432303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Diamond 60"/>
          <p:cNvSpPr/>
          <p:nvPr/>
        </p:nvSpPr>
        <p:spPr>
          <a:xfrm>
            <a:off x="2761487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2" name="Picture 61" descr="plssemr_cov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5513" y="1234440"/>
            <a:ext cx="2791782" cy="4206240"/>
          </a:xfrm>
          <a:prstGeom prst="rect">
            <a:avLst/>
          </a:prstGeom>
          <a:ln w="12700">
            <a:solidFill>
              <a:srgbClr val="C5D0E0"/>
            </a:solidFill>
          </a:ln>
          <a:effectLst/>
        </p:spPr>
      </p:pic>
      <p:sp>
        <p:nvSpPr>
          <p:cNvPr id="63" name="Diamond 62"/>
          <p:cNvSpPr/>
          <p:nvPr/>
        </p:nvSpPr>
        <p:spPr>
          <a:xfrm>
            <a:off x="841248" y="1810512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1170432" y="1737360"/>
            <a:ext cx="731520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D4F91"/>
                </a:solidFill>
                <a:latin typeface="Helvetica Neue"/>
              </a:rPr>
              <a:t>SEMINR WITH NICK DANKS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822960" y="2240280"/>
            <a:ext cx="731520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6400" b="1" i="0">
                <a:solidFill>
                  <a:srgbClr val="1B2A5E"/>
                </a:solidFill>
                <a:latin typeface="Helvetica Neue"/>
              </a:rPr>
              <a:t>PLS-SEM with R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822960" y="3520440"/>
            <a:ext cx="731520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900" b="0" i="0">
                <a:solidFill>
                  <a:srgbClr val="51607A"/>
                </a:solidFill>
                <a:latin typeface="Helvetica Neue"/>
              </a:rPr>
              <a:t>Companion to </a:t>
            </a:r>
            <a:r>
              <a:rPr sz="1900" b="0" i="1">
                <a:solidFill>
                  <a:srgbClr val="51607A"/>
                </a:solidFill>
                <a:latin typeface="Helvetica Neue"/>
              </a:rPr>
              <a:t>PLS-SEM Using R</a:t>
            </a:r>
          </a:p>
          <a:p>
            <a:pPr algn="l">
              <a:lnSpc>
                <a:spcPct val="125000"/>
              </a:lnSpc>
            </a:pPr>
            <a:r>
              <a:rPr sz="1900" b="0" i="0">
                <a:solidFill>
                  <a:srgbClr val="51607A"/>
                </a:solidFill>
                <a:latin typeface="Helvetica Neue"/>
              </a:rPr>
              <a:t>Hair, Hult, Ringle, Sarstedt, Danks &amp; Adler (2026)</a:t>
            </a:r>
          </a:p>
          <a:p>
            <a:pPr algn="l">
              <a:lnSpc>
                <a:spcPct val="125000"/>
              </a:lnSpc>
            </a:pPr>
            <a:r>
              <a:rPr sz="10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l">
              <a:lnSpc>
                <a:spcPct val="125000"/>
              </a:lnSpc>
            </a:pPr>
            <a:r>
              <a:rPr sz="1900" b="1" i="0">
                <a:solidFill>
                  <a:srgbClr val="1D4F91"/>
                </a:solidFill>
                <a:latin typeface="Helvetica Neue"/>
              </a:rPr>
              <a:t>Open access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 / 16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STEP 2 · COLLINEARITY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463040" y="1783080"/>
            <a:ext cx="4480560" cy="2468880"/>
          </a:xfrm>
          <a:prstGeom prst="roundRect">
            <a:avLst>
              <a:gd name="adj" fmla="val 5500"/>
            </a:avLst>
          </a:prstGeom>
          <a:solidFill>
            <a:srgbClr val="EFF3FA"/>
          </a:solidFill>
          <a:ln w="12700">
            <a:solidFill>
              <a:srgbClr val="C5D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828800" y="2148840"/>
            <a:ext cx="3749040" cy="1920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sz="1500" b="1" i="0" spc="300">
                <a:solidFill>
                  <a:srgbClr val="51607A"/>
                </a:solidFill>
                <a:latin typeface="Helvetica Neue"/>
              </a:rPr>
              <a:t>VIF IDEALLY</a:t>
            </a:r>
          </a:p>
          <a:p>
            <a:pPr algn="ctr">
              <a:lnSpc>
                <a:spcPct val="11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sz="4800" b="1" i="0">
                <a:solidFill>
                  <a:srgbClr val="1B2A5E"/>
                </a:solidFill>
                <a:latin typeface="Helvetica Neue"/>
              </a:rPr>
              <a:t>&lt; 3</a:t>
            </a:r>
          </a:p>
          <a:p>
            <a:pPr algn="ctr">
              <a:lnSpc>
                <a:spcPct val="11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sz="1700" b="0" i="0">
                <a:solidFill>
                  <a:srgbClr val="51607A"/>
                </a:solidFill>
                <a:latin typeface="Helvetica Neue"/>
              </a:rPr>
              <a:t>start paying attention above this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45352" y="1783080"/>
            <a:ext cx="4480560" cy="2468880"/>
          </a:xfrm>
          <a:prstGeom prst="roundRect">
            <a:avLst>
              <a:gd name="adj" fmla="val 5500"/>
            </a:avLst>
          </a:prstGeom>
          <a:solidFill>
            <a:srgbClr val="EFF3FA"/>
          </a:solidFill>
          <a:ln w="12700">
            <a:solidFill>
              <a:srgbClr val="C5D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611112" y="2148840"/>
            <a:ext cx="3749040" cy="1920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sz="1500" b="1" i="0" spc="300">
                <a:solidFill>
                  <a:srgbClr val="51607A"/>
                </a:solidFill>
                <a:latin typeface="Helvetica Neue"/>
              </a:rPr>
              <a:t>VIF PROBLEM AT</a:t>
            </a:r>
          </a:p>
          <a:p>
            <a:pPr algn="ctr">
              <a:lnSpc>
                <a:spcPct val="11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sz="4800" b="1" i="0">
                <a:solidFill>
                  <a:srgbClr val="1B2A5E"/>
                </a:solidFill>
                <a:latin typeface="Helvetica Neue"/>
              </a:rPr>
              <a:t>≥ 5</a:t>
            </a:r>
          </a:p>
          <a:p>
            <a:pPr algn="ctr">
              <a:lnSpc>
                <a:spcPct val="11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sz="1700" b="0" i="0">
                <a:solidFill>
                  <a:srgbClr val="51607A"/>
                </a:solidFill>
                <a:latin typeface="Helvetica Neue"/>
              </a:rPr>
              <a:t>unstable weights, possible sign flips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4709160"/>
            <a:ext cx="9262872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30000"/>
              </a:lnSpc>
            </a:pPr>
            <a:r>
              <a:rPr sz="1900" b="0" i="0">
                <a:solidFill>
                  <a:srgbClr val="1A2740"/>
                </a:solidFill>
                <a:latin typeface="Helvetica Neue"/>
              </a:rPr>
              <a:t>Formative weights are regression coefficients — collinear indicators make them unstable and can flip their signs.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10 / 16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RESULTS · VIF — ALL 21 FORMATIVE INDICATORS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706727" y="2011680"/>
          <a:ext cx="8778240" cy="2834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77440"/>
                <a:gridCol w="2011680"/>
                <a:gridCol w="2377440"/>
                <a:gridCol w="2011680"/>
              </a:tblGrid>
              <a:tr h="566928">
                <a:tc>
                  <a:txBody>
                    <a:bodyPr wrap="none"/>
                    <a:lstStyle/>
                    <a:p>
                      <a:pPr algn="l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CONSTRUCT</a:t>
                      </a:r>
                    </a:p>
                  </a:txBody>
                  <a:tcPr anchor="ctr" marL="164592" marR="164592" marT="18288" marB="18288">
                    <a:solidFill>
                      <a:srgbClr val="1B2A5E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INDICATORS</a:t>
                      </a:r>
                    </a:p>
                  </a:txBody>
                  <a:tcPr anchor="ctr" marL="164592" marR="164592" marT="18288" marB="18288">
                    <a:solidFill>
                      <a:srgbClr val="1B2A5E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VIF RANGE</a:t>
                      </a:r>
                    </a:p>
                  </a:txBody>
                  <a:tcPr anchor="ctr" marL="164592" marR="164592" marT="18288" marB="18288">
                    <a:solidFill>
                      <a:srgbClr val="1B2A5E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HIGHEST</a:t>
                      </a:r>
                    </a:p>
                  </a:txBody>
                  <a:tcPr anchor="ctr" marL="164592" marR="164592" marT="18288" marB="18288">
                    <a:solidFill>
                      <a:srgbClr val="1B2A5E"/>
                    </a:solidFill>
                  </a:tcPr>
                </a:tc>
              </a:tr>
              <a:tr h="566928">
                <a:tc>
                  <a:txBody>
                    <a:bodyPr wrap="none"/>
                    <a:lstStyle/>
                    <a:p>
                      <a:pPr algn="l"/>
                      <a:r>
                        <a:rPr sz="1800" b="1" i="0">
                          <a:solidFill>
                            <a:srgbClr val="1A2740"/>
                          </a:solidFill>
                          <a:latin typeface="Menlo"/>
                        </a:rPr>
                        <a:t>QUAL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800" b="0" i="0">
                          <a:solidFill>
                            <a:srgbClr val="1A2740"/>
                          </a:solidFill>
                          <a:latin typeface="Helvetica Neue"/>
                        </a:rPr>
                        <a:t>8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800" b="1" i="0">
                          <a:solidFill>
                            <a:srgbClr val="1D4F91"/>
                          </a:solidFill>
                          <a:latin typeface="Helvetica Neue"/>
                        </a:rPr>
                        <a:t>1.36 – 2.27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800" b="0" i="0">
                          <a:solidFill>
                            <a:srgbClr val="1A2740"/>
                          </a:solidFill>
                          <a:latin typeface="Helvetica Neue"/>
                        </a:rPr>
                        <a:t>qual_3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</a:tr>
              <a:tr h="566928">
                <a:tc>
                  <a:txBody>
                    <a:bodyPr wrap="none"/>
                    <a:lstStyle/>
                    <a:p>
                      <a:pPr algn="l"/>
                      <a:r>
                        <a:rPr sz="1800" b="1" i="0">
                          <a:solidFill>
                            <a:srgbClr val="1A2740"/>
                          </a:solidFill>
                          <a:latin typeface="Menlo"/>
                        </a:rPr>
                        <a:t>PERF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800" b="0" i="0">
                          <a:solidFill>
                            <a:srgbClr val="1A2740"/>
                          </a:solidFill>
                          <a:latin typeface="Helvetica Neue"/>
                        </a:rPr>
                        <a:t>5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800" b="1" i="0">
                          <a:solidFill>
                            <a:srgbClr val="1D4F91"/>
                          </a:solidFill>
                          <a:latin typeface="Helvetica Neue"/>
                        </a:rPr>
                        <a:t>1.23 – 1.56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800" b="0" i="0">
                          <a:solidFill>
                            <a:srgbClr val="1A2740"/>
                          </a:solidFill>
                          <a:latin typeface="Helvetica Neue"/>
                        </a:rPr>
                        <a:t>perf_1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</a:tr>
              <a:tr h="566928">
                <a:tc>
                  <a:txBody>
                    <a:bodyPr wrap="none"/>
                    <a:lstStyle/>
                    <a:p>
                      <a:pPr algn="l"/>
                      <a:r>
                        <a:rPr sz="1800" b="1" i="0">
                          <a:solidFill>
                            <a:srgbClr val="1A2740"/>
                          </a:solidFill>
                          <a:latin typeface="Menlo"/>
                        </a:rPr>
                        <a:t>CSOR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800" b="0" i="0">
                          <a:solidFill>
                            <a:srgbClr val="1A2740"/>
                          </a:solidFill>
                          <a:latin typeface="Helvetica Neue"/>
                        </a:rPr>
                        <a:t>5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800" b="1" i="0">
                          <a:solidFill>
                            <a:srgbClr val="1D4F91"/>
                          </a:solidFill>
                          <a:latin typeface="Helvetica Neue"/>
                        </a:rPr>
                        <a:t>1.49 – 1.74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800" b="0" i="0">
                          <a:solidFill>
                            <a:srgbClr val="1A2740"/>
                          </a:solidFill>
                          <a:latin typeface="Helvetica Neue"/>
                        </a:rPr>
                        <a:t>csor_3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</a:tr>
              <a:tr h="566928">
                <a:tc>
                  <a:txBody>
                    <a:bodyPr wrap="none"/>
                    <a:lstStyle/>
                    <a:p>
                      <a:pPr algn="l"/>
                      <a:r>
                        <a:rPr sz="1800" b="1" i="0">
                          <a:solidFill>
                            <a:srgbClr val="1A2740"/>
                          </a:solidFill>
                          <a:latin typeface="Menlo"/>
                        </a:rPr>
                        <a:t>ATTR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800" b="0" i="0">
                          <a:solidFill>
                            <a:srgbClr val="1A2740"/>
                          </a:solidFill>
                          <a:latin typeface="Helvetica Neue"/>
                        </a:rPr>
                        <a:t>3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800" b="1" i="0">
                          <a:solidFill>
                            <a:srgbClr val="1D4F91"/>
                          </a:solidFill>
                          <a:latin typeface="Helvetica Neue"/>
                        </a:rPr>
                        <a:t>1.13 – 1.28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800" b="0" i="0">
                          <a:solidFill>
                            <a:srgbClr val="1A2740"/>
                          </a:solidFill>
                          <a:latin typeface="Helvetica Neue"/>
                        </a:rPr>
                        <a:t>attr_1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371600" y="5257800"/>
            <a:ext cx="944575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0" i="0">
                <a:solidFill>
                  <a:srgbClr val="51607A"/>
                </a:solidFill>
                <a:latin typeface="Helvetica Neue"/>
              </a:rPr>
              <a:t>The highest formative VIF in the model is </a:t>
            </a:r>
            <a:r>
              <a:rPr sz="1700" b="1" i="0">
                <a:solidFill>
                  <a:srgbClr val="1D4F91"/>
                </a:solidFill>
                <a:latin typeface="Helvetica Neue"/>
              </a:rPr>
              <a:t>qual_3 at 2.27</a:t>
            </a:r>
            <a:r>
              <a:rPr sz="1700" b="0" i="0">
                <a:solidFill>
                  <a:srgbClr val="51607A"/>
                </a:solidFill>
                <a:latin typeface="Helvetica Neue"/>
              </a:rPr>
              <a:t> — comfortably below 3.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11 / 16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STEP 3 · SIGNIFICANCE &amp; RELEVANCE OF WEIGHTS</a:t>
            </a:r>
          </a:p>
        </p:txBody>
      </p:sp>
      <p:sp>
        <p:nvSpPr>
          <p:cNvPr id="4" name="Oval 3"/>
          <p:cNvSpPr/>
          <p:nvPr/>
        </p:nvSpPr>
        <p:spPr>
          <a:xfrm>
            <a:off x="960120" y="182880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37360" y="1508760"/>
            <a:ext cx="8961120" cy="11430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100" b="1" i="0">
                <a:solidFill>
                  <a:srgbClr val="1B2A5E"/>
                </a:solidFill>
                <a:latin typeface="Helvetica Neue"/>
              </a:rPr>
              <a:t>Weight significant?  </a:t>
            </a:r>
            <a:r>
              <a:rPr sz="2100" b="0" i="0">
                <a:solidFill>
                  <a:srgbClr val="1A2740"/>
                </a:solidFill>
                <a:latin typeface="Helvetica Neue"/>
              </a:rPr>
              <a:t>Interpret its relevance — done.</a:t>
            </a:r>
          </a:p>
        </p:txBody>
      </p:sp>
      <p:sp>
        <p:nvSpPr>
          <p:cNvPr id="6" name="Oval 5"/>
          <p:cNvSpPr/>
          <p:nvPr/>
        </p:nvSpPr>
        <p:spPr>
          <a:xfrm>
            <a:off x="960120" y="297180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37360" y="2651760"/>
            <a:ext cx="8961120" cy="11430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100" b="1" i="0">
                <a:solidFill>
                  <a:srgbClr val="1B2A5E"/>
                </a:solidFill>
                <a:latin typeface="Helvetica Neue"/>
              </a:rPr>
              <a:t>Not significant?  </a:t>
            </a:r>
            <a:r>
              <a:rPr sz="2100" b="0" i="0">
                <a:solidFill>
                  <a:srgbClr val="1A2740"/>
                </a:solidFill>
                <a:latin typeface="Helvetica Neue"/>
              </a:rPr>
              <a:t>Check the loading: ≥ 0.5 and significant → retain the indicator.</a:t>
            </a:r>
          </a:p>
        </p:txBody>
      </p:sp>
      <p:sp>
        <p:nvSpPr>
          <p:cNvPr id="8" name="Oval 7"/>
          <p:cNvSpPr/>
          <p:nvPr/>
        </p:nvSpPr>
        <p:spPr>
          <a:xfrm>
            <a:off x="960120" y="411480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37360" y="3794760"/>
            <a:ext cx="8961120" cy="11430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100" b="1" i="0">
                <a:solidFill>
                  <a:srgbClr val="1B2A5E"/>
                </a:solidFill>
                <a:latin typeface="Helvetica Neue"/>
              </a:rPr>
              <a:t>Loading &lt; 0.5 and n.s.?  </a:t>
            </a:r>
            <a:r>
              <a:rPr sz="2100" b="0" i="0">
                <a:solidFill>
                  <a:srgbClr val="1A2740"/>
                </a:solidFill>
                <a:latin typeface="Helvetica Neue"/>
              </a:rPr>
              <a:t>Strong case for removal — but content validity decides, not the numbers.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63040" y="5394960"/>
            <a:ext cx="9262872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0" i="1">
                <a:solidFill>
                  <a:srgbClr val="51607A"/>
                </a:solidFill>
                <a:latin typeface="Helvetica Neue"/>
              </a:rPr>
              <a:t>With many indicators, weights are mathematically squeezed — that's why the tree falls back on loadings.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12 / 16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RESULTS · NON-SIGNIFICANT WEIGHTS · SEED 123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69567" y="1783080"/>
          <a:ext cx="9052560" cy="30723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94560"/>
                <a:gridCol w="1737360"/>
                <a:gridCol w="1554480"/>
                <a:gridCol w="1737360"/>
                <a:gridCol w="1828800"/>
              </a:tblGrid>
              <a:tr h="512064">
                <a:tc>
                  <a:txBody>
                    <a:bodyPr wrap="none"/>
                    <a:lstStyle/>
                    <a:p>
                      <a:pPr algn="l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INDICATOR</a:t>
                      </a:r>
                    </a:p>
                  </a:txBody>
                  <a:tcPr anchor="ctr" marL="164592" marR="164592" marT="18288" marB="18288">
                    <a:solidFill>
                      <a:srgbClr val="1B2A5E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WEIGHT</a:t>
                      </a:r>
                    </a:p>
                  </a:txBody>
                  <a:tcPr anchor="ctr" marL="164592" marR="164592" marT="18288" marB="18288">
                    <a:solidFill>
                      <a:srgbClr val="1B2A5E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P</a:t>
                      </a:r>
                    </a:p>
                  </a:txBody>
                  <a:tcPr anchor="ctr" marL="164592" marR="164592" marT="18288" marB="18288">
                    <a:solidFill>
                      <a:srgbClr val="1B2A5E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LOADING</a:t>
                      </a:r>
                    </a:p>
                  </a:txBody>
                  <a:tcPr anchor="ctr" marL="164592" marR="164592" marT="18288" marB="18288">
                    <a:solidFill>
                      <a:srgbClr val="1B2A5E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DECISION</a:t>
                      </a:r>
                    </a:p>
                  </a:txBody>
                  <a:tcPr anchor="ctr" marL="164592" marR="164592" marT="18288" marB="18288">
                    <a:solidFill>
                      <a:srgbClr val="1B2A5E"/>
                    </a:solidFill>
                  </a:tcPr>
                </a:tc>
              </a:tr>
              <a:tr h="512064">
                <a:tc>
                  <a:txBody>
                    <a:bodyPr wrap="none"/>
                    <a:lstStyle/>
                    <a:p>
                      <a:pPr algn="l"/>
                      <a:r>
                        <a:rPr sz="1700" b="1" i="0">
                          <a:solidFill>
                            <a:srgbClr val="1A2740"/>
                          </a:solidFill>
                          <a:latin typeface="Menlo"/>
                        </a:rPr>
                        <a:t>qual_2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1" i="0">
                          <a:solidFill>
                            <a:srgbClr val="B45309"/>
                          </a:solidFill>
                          <a:latin typeface="Helvetica Neue"/>
                        </a:rPr>
                        <a:t>0.041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0.422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0.570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retain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</a:tr>
              <a:tr h="512064">
                <a:tc>
                  <a:txBody>
                    <a:bodyPr wrap="none"/>
                    <a:lstStyle/>
                    <a:p>
                      <a:pPr algn="l"/>
                      <a:r>
                        <a:rPr sz="1700" b="1" i="0">
                          <a:solidFill>
                            <a:srgbClr val="1A2740"/>
                          </a:solidFill>
                          <a:latin typeface="Menlo"/>
                        </a:rPr>
                        <a:t>qual_3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1" i="0">
                          <a:solidFill>
                            <a:srgbClr val="B45309"/>
                          </a:solidFill>
                          <a:latin typeface="Helvetica Neue"/>
                        </a:rPr>
                        <a:t>0.106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0.112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0.749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retain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</a:tr>
              <a:tr h="512064">
                <a:tc>
                  <a:txBody>
                    <a:bodyPr wrap="none"/>
                    <a:lstStyle/>
                    <a:p>
                      <a:pPr algn="l"/>
                      <a:r>
                        <a:rPr sz="1700" b="1" i="0">
                          <a:solidFill>
                            <a:srgbClr val="1A2740"/>
                          </a:solidFill>
                          <a:latin typeface="Menlo"/>
                        </a:rPr>
                        <a:t>qual_4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1" i="0">
                          <a:solidFill>
                            <a:srgbClr val="B45309"/>
                          </a:solidFill>
                          <a:latin typeface="Helvetica Neue"/>
                        </a:rPr>
                        <a:t>-0.005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0.972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0.664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retain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</a:tr>
              <a:tr h="512064">
                <a:tc>
                  <a:txBody>
                    <a:bodyPr wrap="none"/>
                    <a:lstStyle/>
                    <a:p>
                      <a:pPr algn="l"/>
                      <a:r>
                        <a:rPr sz="1700" b="1" i="0">
                          <a:solidFill>
                            <a:srgbClr val="1A2740"/>
                          </a:solidFill>
                          <a:latin typeface="Menlo"/>
                        </a:rPr>
                        <a:t>csor_2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1" i="0">
                          <a:solidFill>
                            <a:srgbClr val="B45309"/>
                          </a:solidFill>
                          <a:latin typeface="Helvetica Neue"/>
                        </a:rPr>
                        <a:t>0.037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0.542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0.571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retain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</a:tr>
              <a:tr h="512064">
                <a:tc>
                  <a:txBody>
                    <a:bodyPr wrap="none"/>
                    <a:lstStyle/>
                    <a:p>
                      <a:pPr algn="l"/>
                      <a:r>
                        <a:rPr sz="1700" b="1" i="0">
                          <a:solidFill>
                            <a:srgbClr val="1A2740"/>
                          </a:solidFill>
                          <a:latin typeface="Menlo"/>
                        </a:rPr>
                        <a:t>csor_4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1" i="0">
                          <a:solidFill>
                            <a:srgbClr val="B45309"/>
                          </a:solidFill>
                          <a:latin typeface="Helvetica Neue"/>
                        </a:rPr>
                        <a:t>0.080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0.286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0.617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retain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371600" y="5440680"/>
            <a:ext cx="944575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0" i="0">
                <a:solidFill>
                  <a:srgbClr val="51607A"/>
                </a:solidFill>
                <a:latin typeface="Helvetica Neue"/>
              </a:rPr>
              <a:t>All five loadings ≥ 0.5 and significant (p &lt; .001) → every indicator stays. Removal is a content decision, not a statistical reflex.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13 / 16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B45309"/>
                </a:solidFill>
                <a:latin typeface="Helvetica Neue"/>
              </a:rPr>
              <a:t>THE FASTEST WAY TO GET FLAGGED BY A REVIEWER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463040" y="1783080"/>
            <a:ext cx="9262872" cy="3200400"/>
          </a:xfrm>
          <a:prstGeom prst="roundRect">
            <a:avLst>
              <a:gd name="adj" fmla="val 5500"/>
            </a:avLst>
          </a:prstGeom>
          <a:solidFill>
            <a:srgbClr val="FDF4DF"/>
          </a:solidFill>
          <a:ln w="12700">
            <a:solidFill>
              <a:srgbClr val="ECDA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103120" y="2103120"/>
            <a:ext cx="7982712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 i="0">
                <a:solidFill>
                  <a:srgbClr val="1B2A5E"/>
                </a:solidFill>
                <a:latin typeface="Helvetica Neue"/>
              </a:rPr>
              <a:t>Never report for formative constructs: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03120" y="3017520"/>
            <a:ext cx="7982712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 i="0">
                <a:solidFill>
                  <a:srgbClr val="B45309"/>
                </a:solidFill>
                <a:latin typeface="Helvetica Neue"/>
              </a:rPr>
              <a:t>Cronbach's alpha  ·  rho_A  ·  rho_C  ·  AVE  ·  HTMT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03120" y="3977639"/>
            <a:ext cx="7982712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0" i="0">
                <a:solidFill>
                  <a:srgbClr val="1A2740"/>
                </a:solidFill>
                <a:latin typeface="Helvetica Neue"/>
              </a:rPr>
              <a:t>Those statistics assume interchangeable indicators. Formative indicators aren't.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14 / 16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RECAP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325880"/>
            <a:ext cx="100584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400" b="1" i="0">
                <a:solidFill>
                  <a:srgbClr val="1B2A5E"/>
                </a:solidFill>
                <a:latin typeface="Helvetica Neue"/>
              </a:rPr>
              <a:t>The three steps</a:t>
            </a:r>
          </a:p>
        </p:txBody>
      </p:sp>
      <p:sp>
        <p:nvSpPr>
          <p:cNvPr id="5" name="Oval 4"/>
          <p:cNvSpPr/>
          <p:nvPr/>
        </p:nvSpPr>
        <p:spPr>
          <a:xfrm>
            <a:off x="960120" y="233172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37360" y="2125979"/>
            <a:ext cx="896112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300" b="1" i="0">
                <a:solidFill>
                  <a:srgbClr val="1B2A5E"/>
                </a:solidFill>
                <a:latin typeface="Helvetica Neue"/>
              </a:rPr>
              <a:t>Convergent validity</a:t>
            </a:r>
            <a:r>
              <a:rPr sz="2300" b="0" i="0">
                <a:solidFill>
                  <a:srgbClr val="1A2740"/>
                </a:solidFill>
                <a:latin typeface="Helvetica Neue"/>
              </a:rPr>
              <a:t> — redundancy analysis, path ≥ 0.708</a:t>
            </a:r>
          </a:p>
        </p:txBody>
      </p:sp>
      <p:sp>
        <p:nvSpPr>
          <p:cNvPr id="7" name="Oval 6"/>
          <p:cNvSpPr/>
          <p:nvPr/>
        </p:nvSpPr>
        <p:spPr>
          <a:xfrm>
            <a:off x="960120" y="324612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3040379"/>
            <a:ext cx="896112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300" b="1" i="0">
                <a:solidFill>
                  <a:srgbClr val="1B2A5E"/>
                </a:solidFill>
                <a:latin typeface="Helvetica Neue"/>
              </a:rPr>
              <a:t>Collinearity</a:t>
            </a:r>
            <a:r>
              <a:rPr sz="2300" b="0" i="0">
                <a:solidFill>
                  <a:srgbClr val="1A2740"/>
                </a:solidFill>
                <a:latin typeface="Helvetica Neue"/>
              </a:rPr>
              <a:t> — VIF &lt; 3 (problem at ≥ 5)</a:t>
            </a:r>
          </a:p>
        </p:txBody>
      </p:sp>
      <p:sp>
        <p:nvSpPr>
          <p:cNvPr id="9" name="Oval 8"/>
          <p:cNvSpPr/>
          <p:nvPr/>
        </p:nvSpPr>
        <p:spPr>
          <a:xfrm>
            <a:off x="960120" y="416052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37360" y="3954780"/>
            <a:ext cx="896112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300" b="1" i="0">
                <a:solidFill>
                  <a:srgbClr val="1B2A5E"/>
                </a:solidFill>
                <a:latin typeface="Helvetica Neue"/>
              </a:rPr>
              <a:t>Weights</a:t>
            </a:r>
            <a:r>
              <a:rPr sz="2300" b="0" i="0">
                <a:solidFill>
                  <a:srgbClr val="1A2740"/>
                </a:solidFill>
                <a:latin typeface="Helvetica Neue"/>
              </a:rPr>
              <a:t> — significance, with the loading ≥ 0.5 fallback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15 / 16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iamond 1"/>
          <p:cNvSpPr/>
          <p:nvPr/>
        </p:nvSpPr>
        <p:spPr>
          <a:xfrm>
            <a:off x="-365760" y="5303520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iamond 2"/>
          <p:cNvSpPr/>
          <p:nvPr/>
        </p:nvSpPr>
        <p:spPr>
          <a:xfrm>
            <a:off x="-36576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Diamond 3"/>
          <p:cNvSpPr/>
          <p:nvPr/>
        </p:nvSpPr>
        <p:spPr>
          <a:xfrm>
            <a:off x="292607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Diamond 4"/>
          <p:cNvSpPr/>
          <p:nvPr/>
        </p:nvSpPr>
        <p:spPr>
          <a:xfrm>
            <a:off x="621792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Diamond 5"/>
          <p:cNvSpPr/>
          <p:nvPr/>
        </p:nvSpPr>
        <p:spPr>
          <a:xfrm>
            <a:off x="950976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Diamond 6"/>
          <p:cNvSpPr/>
          <p:nvPr/>
        </p:nvSpPr>
        <p:spPr>
          <a:xfrm>
            <a:off x="1280160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Diamond 7"/>
          <p:cNvSpPr/>
          <p:nvPr/>
        </p:nvSpPr>
        <p:spPr>
          <a:xfrm>
            <a:off x="1609344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Diamond 8"/>
          <p:cNvSpPr/>
          <p:nvPr/>
        </p:nvSpPr>
        <p:spPr>
          <a:xfrm>
            <a:off x="1938528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Diamond 9"/>
          <p:cNvSpPr/>
          <p:nvPr/>
        </p:nvSpPr>
        <p:spPr>
          <a:xfrm>
            <a:off x="2267712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Diamond 10"/>
          <p:cNvSpPr/>
          <p:nvPr/>
        </p:nvSpPr>
        <p:spPr>
          <a:xfrm>
            <a:off x="2596896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Diamond 11"/>
          <p:cNvSpPr/>
          <p:nvPr/>
        </p:nvSpPr>
        <p:spPr>
          <a:xfrm>
            <a:off x="-201168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Diamond 12"/>
          <p:cNvSpPr/>
          <p:nvPr/>
        </p:nvSpPr>
        <p:spPr>
          <a:xfrm>
            <a:off x="128015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Diamond 13"/>
          <p:cNvSpPr/>
          <p:nvPr/>
        </p:nvSpPr>
        <p:spPr>
          <a:xfrm>
            <a:off x="457199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Diamond 14"/>
          <p:cNvSpPr/>
          <p:nvPr/>
        </p:nvSpPr>
        <p:spPr>
          <a:xfrm>
            <a:off x="786384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Diamond 15"/>
          <p:cNvSpPr/>
          <p:nvPr/>
        </p:nvSpPr>
        <p:spPr>
          <a:xfrm>
            <a:off x="1115568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Diamond 16"/>
          <p:cNvSpPr/>
          <p:nvPr/>
        </p:nvSpPr>
        <p:spPr>
          <a:xfrm>
            <a:off x="1444751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Diamond 17"/>
          <p:cNvSpPr/>
          <p:nvPr/>
        </p:nvSpPr>
        <p:spPr>
          <a:xfrm>
            <a:off x="1773936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Diamond 18"/>
          <p:cNvSpPr/>
          <p:nvPr/>
        </p:nvSpPr>
        <p:spPr>
          <a:xfrm>
            <a:off x="2103120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Diamond 19"/>
          <p:cNvSpPr/>
          <p:nvPr/>
        </p:nvSpPr>
        <p:spPr>
          <a:xfrm>
            <a:off x="2432303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Diamond 20"/>
          <p:cNvSpPr/>
          <p:nvPr/>
        </p:nvSpPr>
        <p:spPr>
          <a:xfrm>
            <a:off x="2761487" y="5474695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Diamond 21"/>
          <p:cNvSpPr/>
          <p:nvPr/>
        </p:nvSpPr>
        <p:spPr>
          <a:xfrm>
            <a:off x="-365760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Diamond 22"/>
          <p:cNvSpPr/>
          <p:nvPr/>
        </p:nvSpPr>
        <p:spPr>
          <a:xfrm>
            <a:off x="-36576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Diamond 23"/>
          <p:cNvSpPr/>
          <p:nvPr/>
        </p:nvSpPr>
        <p:spPr>
          <a:xfrm>
            <a:off x="292607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Diamond 24"/>
          <p:cNvSpPr/>
          <p:nvPr/>
        </p:nvSpPr>
        <p:spPr>
          <a:xfrm>
            <a:off x="621792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Diamond 25"/>
          <p:cNvSpPr/>
          <p:nvPr/>
        </p:nvSpPr>
        <p:spPr>
          <a:xfrm>
            <a:off x="950976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Diamond 26"/>
          <p:cNvSpPr/>
          <p:nvPr/>
        </p:nvSpPr>
        <p:spPr>
          <a:xfrm>
            <a:off x="1280160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Diamond 27"/>
          <p:cNvSpPr/>
          <p:nvPr/>
        </p:nvSpPr>
        <p:spPr>
          <a:xfrm>
            <a:off x="1609344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Diamond 28"/>
          <p:cNvSpPr/>
          <p:nvPr/>
        </p:nvSpPr>
        <p:spPr>
          <a:xfrm>
            <a:off x="1938528" y="5645871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Diamond 29"/>
          <p:cNvSpPr/>
          <p:nvPr/>
        </p:nvSpPr>
        <p:spPr>
          <a:xfrm>
            <a:off x="2267712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Diamond 30"/>
          <p:cNvSpPr/>
          <p:nvPr/>
        </p:nvSpPr>
        <p:spPr>
          <a:xfrm>
            <a:off x="2596896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Diamond 31"/>
          <p:cNvSpPr/>
          <p:nvPr/>
        </p:nvSpPr>
        <p:spPr>
          <a:xfrm>
            <a:off x="-201168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Diamond 32"/>
          <p:cNvSpPr/>
          <p:nvPr/>
        </p:nvSpPr>
        <p:spPr>
          <a:xfrm>
            <a:off x="128015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Diamond 33"/>
          <p:cNvSpPr/>
          <p:nvPr/>
        </p:nvSpPr>
        <p:spPr>
          <a:xfrm>
            <a:off x="457199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Diamond 34"/>
          <p:cNvSpPr/>
          <p:nvPr/>
        </p:nvSpPr>
        <p:spPr>
          <a:xfrm>
            <a:off x="786384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Diamond 35"/>
          <p:cNvSpPr/>
          <p:nvPr/>
        </p:nvSpPr>
        <p:spPr>
          <a:xfrm>
            <a:off x="1115568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Diamond 36"/>
          <p:cNvSpPr/>
          <p:nvPr/>
        </p:nvSpPr>
        <p:spPr>
          <a:xfrm>
            <a:off x="1444751" y="5817047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Diamond 37"/>
          <p:cNvSpPr/>
          <p:nvPr/>
        </p:nvSpPr>
        <p:spPr>
          <a:xfrm>
            <a:off x="1773936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Diamond 38"/>
          <p:cNvSpPr/>
          <p:nvPr/>
        </p:nvSpPr>
        <p:spPr>
          <a:xfrm>
            <a:off x="2103120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Diamond 39"/>
          <p:cNvSpPr/>
          <p:nvPr/>
        </p:nvSpPr>
        <p:spPr>
          <a:xfrm>
            <a:off x="2432303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Diamond 40"/>
          <p:cNvSpPr/>
          <p:nvPr/>
        </p:nvSpPr>
        <p:spPr>
          <a:xfrm>
            <a:off x="2761487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Diamond 41"/>
          <p:cNvSpPr/>
          <p:nvPr/>
        </p:nvSpPr>
        <p:spPr>
          <a:xfrm>
            <a:off x="-365760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Diamond 42"/>
          <p:cNvSpPr/>
          <p:nvPr/>
        </p:nvSpPr>
        <p:spPr>
          <a:xfrm>
            <a:off x="-36576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Diamond 43"/>
          <p:cNvSpPr/>
          <p:nvPr/>
        </p:nvSpPr>
        <p:spPr>
          <a:xfrm>
            <a:off x="292607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Diamond 44"/>
          <p:cNvSpPr/>
          <p:nvPr/>
        </p:nvSpPr>
        <p:spPr>
          <a:xfrm>
            <a:off x="621792" y="5988222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Diamond 45"/>
          <p:cNvSpPr/>
          <p:nvPr/>
        </p:nvSpPr>
        <p:spPr>
          <a:xfrm>
            <a:off x="950976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Diamond 46"/>
          <p:cNvSpPr/>
          <p:nvPr/>
        </p:nvSpPr>
        <p:spPr>
          <a:xfrm>
            <a:off x="1280160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Diamond 47"/>
          <p:cNvSpPr/>
          <p:nvPr/>
        </p:nvSpPr>
        <p:spPr>
          <a:xfrm>
            <a:off x="1609344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Diamond 48"/>
          <p:cNvSpPr/>
          <p:nvPr/>
        </p:nvSpPr>
        <p:spPr>
          <a:xfrm>
            <a:off x="1938528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Diamond 49"/>
          <p:cNvSpPr/>
          <p:nvPr/>
        </p:nvSpPr>
        <p:spPr>
          <a:xfrm>
            <a:off x="2267712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Diamond 50"/>
          <p:cNvSpPr/>
          <p:nvPr/>
        </p:nvSpPr>
        <p:spPr>
          <a:xfrm>
            <a:off x="2596896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Diamond 51"/>
          <p:cNvSpPr/>
          <p:nvPr/>
        </p:nvSpPr>
        <p:spPr>
          <a:xfrm>
            <a:off x="-201168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Diamond 52"/>
          <p:cNvSpPr/>
          <p:nvPr/>
        </p:nvSpPr>
        <p:spPr>
          <a:xfrm>
            <a:off x="128015" y="6159398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Diamond 53"/>
          <p:cNvSpPr/>
          <p:nvPr/>
        </p:nvSpPr>
        <p:spPr>
          <a:xfrm>
            <a:off x="457199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Diamond 54"/>
          <p:cNvSpPr/>
          <p:nvPr/>
        </p:nvSpPr>
        <p:spPr>
          <a:xfrm>
            <a:off x="786384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Diamond 55"/>
          <p:cNvSpPr/>
          <p:nvPr/>
        </p:nvSpPr>
        <p:spPr>
          <a:xfrm>
            <a:off x="1115568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Diamond 56"/>
          <p:cNvSpPr/>
          <p:nvPr/>
        </p:nvSpPr>
        <p:spPr>
          <a:xfrm>
            <a:off x="1444751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Diamond 57"/>
          <p:cNvSpPr/>
          <p:nvPr/>
        </p:nvSpPr>
        <p:spPr>
          <a:xfrm>
            <a:off x="1773936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Diamond 58"/>
          <p:cNvSpPr/>
          <p:nvPr/>
        </p:nvSpPr>
        <p:spPr>
          <a:xfrm>
            <a:off x="2103120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Diamond 59"/>
          <p:cNvSpPr/>
          <p:nvPr/>
        </p:nvSpPr>
        <p:spPr>
          <a:xfrm>
            <a:off x="2432303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Diamond 60"/>
          <p:cNvSpPr/>
          <p:nvPr/>
        </p:nvSpPr>
        <p:spPr>
          <a:xfrm>
            <a:off x="2761487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2" name="Picture 61" descr="plssemr_cov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0350" y="1417320"/>
            <a:ext cx="2366946" cy="3566160"/>
          </a:xfrm>
          <a:prstGeom prst="rect">
            <a:avLst/>
          </a:prstGeom>
          <a:ln w="12700">
            <a:solidFill>
              <a:srgbClr val="C5D0E0"/>
            </a:solidFill>
          </a:ln>
          <a:effectLst/>
        </p:spPr>
      </p:pic>
      <p:sp>
        <p:nvSpPr>
          <p:cNvPr id="63" name="Diamond 62"/>
          <p:cNvSpPr/>
          <p:nvPr/>
        </p:nvSpPr>
        <p:spPr>
          <a:xfrm>
            <a:off x="841248" y="1901952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1170432" y="1828800"/>
            <a:ext cx="786384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D4F91"/>
                </a:solidFill>
                <a:latin typeface="Helvetica Neue"/>
              </a:rPr>
              <a:t>RUN THIS YOURSELF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822960" y="2331720"/>
            <a:ext cx="786384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1B2A5E"/>
                </a:solidFill>
                <a:latin typeface="Helvetica Neue"/>
              </a:rPr>
              <a:t>nicholasdanks.com/learn/formative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822960" y="3520440"/>
            <a:ext cx="786384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2000" b="0" i="0">
                <a:solidFill>
                  <a:srgbClr val="51607A"/>
                </a:solidFill>
                <a:latin typeface="Helvetica Neue"/>
              </a:rPr>
              <a:t>Package:  </a:t>
            </a:r>
            <a:r>
              <a:rPr sz="2000" b="1" i="0">
                <a:solidFill>
                  <a:srgbClr val="1D4F91"/>
                </a:solidFill>
                <a:latin typeface="Helvetica Neue"/>
              </a:rPr>
              <a:t>cran.r-project.org/package=seminr</a:t>
            </a:r>
          </a:p>
          <a:p>
            <a:pPr algn="l">
              <a:lnSpc>
                <a:spcPct val="150000"/>
              </a:lnSpc>
            </a:pPr>
            <a:r>
              <a:rPr sz="2000" b="0" i="0">
                <a:solidFill>
                  <a:srgbClr val="51607A"/>
                </a:solidFill>
                <a:latin typeface="Helvetica Neue"/>
              </a:rPr>
              <a:t>Theory:  </a:t>
            </a:r>
            <a:r>
              <a:rPr sz="2000" b="0" i="0">
                <a:solidFill>
                  <a:srgbClr val="1A2740"/>
                </a:solidFill>
                <a:latin typeface="Helvetica Neue"/>
              </a:rPr>
              <a:t>Chapter 5, </a:t>
            </a:r>
            <a:r>
              <a:rPr sz="2000" b="0" i="1">
                <a:solidFill>
                  <a:srgbClr val="1A2740"/>
                </a:solidFill>
                <a:latin typeface="Helvetica Neue"/>
              </a:rPr>
              <a:t>PLS-SEM Using R</a:t>
            </a:r>
            <a:r>
              <a:rPr sz="2000" b="0" i="0">
                <a:solidFill>
                  <a:srgbClr val="1D4F91"/>
                </a:solidFill>
                <a:latin typeface="Helvetica Neue"/>
              </a:rPr>
              <a:t>  (open access)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822960" y="4892040"/>
            <a:ext cx="786384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 i="1">
                <a:solidFill>
                  <a:srgbClr val="51607A"/>
                </a:solidFill>
                <a:latin typeface="Helvetica Neue"/>
              </a:rPr>
              <a:t>Next video: The structural model — subscribe so you don't miss it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16 / 16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THE EXTENDED CORPORATE REPUTATION MODEL · CHAPTER 5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2670048" y="1371600"/>
            <a:ext cx="2386583" cy="914400"/>
          </a:xfrm>
          <a:prstGeom prst="line">
            <a:avLst/>
          </a:prstGeom>
          <a:ln w="2222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2670048" y="1554480"/>
            <a:ext cx="2386583" cy="3246120"/>
          </a:xfrm>
          <a:prstGeom prst="line">
            <a:avLst/>
          </a:prstGeom>
          <a:ln w="2222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 flipV="1">
            <a:off x="2670048" y="2286000"/>
            <a:ext cx="2386583" cy="320040"/>
          </a:xfrm>
          <a:prstGeom prst="line">
            <a:avLst/>
          </a:prstGeom>
          <a:ln w="2222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2670048" y="2788920"/>
            <a:ext cx="2386583" cy="2011680"/>
          </a:xfrm>
          <a:prstGeom prst="line">
            <a:avLst/>
          </a:prstGeom>
          <a:ln w="2222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or 7"/>
          <p:cNvCxnSpPr/>
          <p:nvPr/>
        </p:nvCxnSpPr>
        <p:spPr>
          <a:xfrm flipV="1">
            <a:off x="2670048" y="1920240"/>
            <a:ext cx="2386583" cy="1920240"/>
          </a:xfrm>
          <a:prstGeom prst="line">
            <a:avLst/>
          </a:prstGeom>
          <a:ln w="2222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or 8"/>
          <p:cNvCxnSpPr/>
          <p:nvPr/>
        </p:nvCxnSpPr>
        <p:spPr>
          <a:xfrm>
            <a:off x="2670048" y="4023359"/>
            <a:ext cx="2386583" cy="411481"/>
          </a:xfrm>
          <a:prstGeom prst="line">
            <a:avLst/>
          </a:prstGeom>
          <a:ln w="2222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or 9"/>
          <p:cNvCxnSpPr/>
          <p:nvPr/>
        </p:nvCxnSpPr>
        <p:spPr>
          <a:xfrm flipV="1">
            <a:off x="2670048" y="1920240"/>
            <a:ext cx="2386583" cy="3154680"/>
          </a:xfrm>
          <a:prstGeom prst="line">
            <a:avLst/>
          </a:prstGeom>
          <a:ln w="2222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 10"/>
          <p:cNvCxnSpPr/>
          <p:nvPr/>
        </p:nvCxnSpPr>
        <p:spPr>
          <a:xfrm flipV="1">
            <a:off x="2670048" y="4434840"/>
            <a:ext cx="2386583" cy="822960"/>
          </a:xfrm>
          <a:prstGeom prst="line">
            <a:avLst/>
          </a:prstGeom>
          <a:ln w="2222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or 11"/>
          <p:cNvCxnSpPr/>
          <p:nvPr/>
        </p:nvCxnSpPr>
        <p:spPr>
          <a:xfrm>
            <a:off x="6858000" y="2148840"/>
            <a:ext cx="1920240" cy="0"/>
          </a:xfrm>
          <a:prstGeom prst="line">
            <a:avLst/>
          </a:prstGeom>
          <a:ln w="2857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2"/>
          <p:cNvCxnSpPr/>
          <p:nvPr/>
        </p:nvCxnSpPr>
        <p:spPr>
          <a:xfrm>
            <a:off x="6812280" y="2468880"/>
            <a:ext cx="2011680" cy="1783080"/>
          </a:xfrm>
          <a:prstGeom prst="line">
            <a:avLst/>
          </a:prstGeom>
          <a:ln w="2857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or 13"/>
          <p:cNvCxnSpPr/>
          <p:nvPr/>
        </p:nvCxnSpPr>
        <p:spPr>
          <a:xfrm flipV="1">
            <a:off x="6812280" y="2468880"/>
            <a:ext cx="2011680" cy="1783080"/>
          </a:xfrm>
          <a:prstGeom prst="line">
            <a:avLst/>
          </a:prstGeom>
          <a:ln w="2857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or 14"/>
          <p:cNvCxnSpPr/>
          <p:nvPr/>
        </p:nvCxnSpPr>
        <p:spPr>
          <a:xfrm>
            <a:off x="6858000" y="4572000"/>
            <a:ext cx="1920240" cy="0"/>
          </a:xfrm>
          <a:prstGeom prst="line">
            <a:avLst/>
          </a:prstGeom>
          <a:ln w="2857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>
            <a:off x="9692640" y="2624328"/>
            <a:ext cx="0" cy="1472184"/>
          </a:xfrm>
          <a:prstGeom prst="line">
            <a:avLst/>
          </a:prstGeom>
          <a:ln w="2857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1005840" y="1014984"/>
            <a:ext cx="1645920" cy="896112"/>
          </a:xfrm>
          <a:prstGeom prst="ellipse">
            <a:avLst/>
          </a:prstGeom>
          <a:solidFill>
            <a:srgbClr val="FFFFFF"/>
          </a:solidFill>
          <a:ln w="31750">
            <a:solidFill>
              <a:srgbClr val="1B2A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100" b="1" i="0">
                <a:solidFill>
                  <a:srgbClr val="1B2A5E"/>
                </a:solidFill>
                <a:latin typeface="Helvetica Neue"/>
              </a:rPr>
              <a:t>QUAL</a:t>
            </a:r>
          </a:p>
        </p:txBody>
      </p:sp>
      <p:sp>
        <p:nvSpPr>
          <p:cNvPr id="18" name="Oval 17"/>
          <p:cNvSpPr/>
          <p:nvPr/>
        </p:nvSpPr>
        <p:spPr>
          <a:xfrm>
            <a:off x="1005840" y="2249424"/>
            <a:ext cx="1645920" cy="896112"/>
          </a:xfrm>
          <a:prstGeom prst="ellipse">
            <a:avLst/>
          </a:prstGeom>
          <a:solidFill>
            <a:srgbClr val="FFFFFF"/>
          </a:solidFill>
          <a:ln w="31750">
            <a:solidFill>
              <a:srgbClr val="1B2A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100" b="1" i="0">
                <a:solidFill>
                  <a:srgbClr val="1B2A5E"/>
                </a:solidFill>
                <a:latin typeface="Helvetica Neue"/>
              </a:rPr>
              <a:t>PERF</a:t>
            </a:r>
          </a:p>
        </p:txBody>
      </p:sp>
      <p:sp>
        <p:nvSpPr>
          <p:cNvPr id="19" name="Oval 18"/>
          <p:cNvSpPr/>
          <p:nvPr/>
        </p:nvSpPr>
        <p:spPr>
          <a:xfrm>
            <a:off x="1005840" y="3483863"/>
            <a:ext cx="1645920" cy="896112"/>
          </a:xfrm>
          <a:prstGeom prst="ellipse">
            <a:avLst/>
          </a:prstGeom>
          <a:solidFill>
            <a:srgbClr val="FFFFFF"/>
          </a:solidFill>
          <a:ln w="31750">
            <a:solidFill>
              <a:srgbClr val="1B2A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100" b="1" i="0">
                <a:solidFill>
                  <a:srgbClr val="1B2A5E"/>
                </a:solidFill>
                <a:latin typeface="Helvetica Neue"/>
              </a:rPr>
              <a:t>CSOR</a:t>
            </a:r>
          </a:p>
        </p:txBody>
      </p:sp>
      <p:sp>
        <p:nvSpPr>
          <p:cNvPr id="20" name="Oval 19"/>
          <p:cNvSpPr/>
          <p:nvPr/>
        </p:nvSpPr>
        <p:spPr>
          <a:xfrm>
            <a:off x="1005840" y="4718304"/>
            <a:ext cx="1645920" cy="896112"/>
          </a:xfrm>
          <a:prstGeom prst="ellipse">
            <a:avLst/>
          </a:prstGeom>
          <a:solidFill>
            <a:srgbClr val="FFFFFF"/>
          </a:solidFill>
          <a:ln w="31750">
            <a:solidFill>
              <a:srgbClr val="1B2A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100" b="1" i="0">
                <a:solidFill>
                  <a:srgbClr val="1B2A5E"/>
                </a:solidFill>
                <a:latin typeface="Helvetica Neue"/>
              </a:rPr>
              <a:t>ATTR</a:t>
            </a:r>
          </a:p>
        </p:txBody>
      </p:sp>
      <p:sp>
        <p:nvSpPr>
          <p:cNvPr id="21" name="Oval 20"/>
          <p:cNvSpPr/>
          <p:nvPr/>
        </p:nvSpPr>
        <p:spPr>
          <a:xfrm>
            <a:off x="5143500" y="1668780"/>
            <a:ext cx="1691640" cy="960120"/>
          </a:xfrm>
          <a:prstGeom prst="ellipse">
            <a:avLst/>
          </a:prstGeom>
          <a:solidFill>
            <a:srgbClr val="1B2A5E"/>
          </a:solidFill>
          <a:ln w="31750">
            <a:solidFill>
              <a:srgbClr val="1B2A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200" b="1" i="0">
                <a:solidFill>
                  <a:srgbClr val="FFFFFF"/>
                </a:solidFill>
                <a:latin typeface="Helvetica Neue"/>
              </a:rPr>
              <a:t>COMP</a:t>
            </a:r>
          </a:p>
        </p:txBody>
      </p:sp>
      <p:sp>
        <p:nvSpPr>
          <p:cNvPr id="22" name="Oval 21"/>
          <p:cNvSpPr/>
          <p:nvPr/>
        </p:nvSpPr>
        <p:spPr>
          <a:xfrm>
            <a:off x="5143500" y="4091939"/>
            <a:ext cx="1691640" cy="960120"/>
          </a:xfrm>
          <a:prstGeom prst="ellipse">
            <a:avLst/>
          </a:prstGeom>
          <a:solidFill>
            <a:srgbClr val="1B2A5E"/>
          </a:solidFill>
          <a:ln w="31750">
            <a:solidFill>
              <a:srgbClr val="1B2A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200" b="1" i="0">
                <a:solidFill>
                  <a:srgbClr val="FFFFFF"/>
                </a:solidFill>
                <a:latin typeface="Helvetica Neue"/>
              </a:rPr>
              <a:t>LIKE</a:t>
            </a:r>
          </a:p>
        </p:txBody>
      </p:sp>
      <p:sp>
        <p:nvSpPr>
          <p:cNvPr id="23" name="Oval 22"/>
          <p:cNvSpPr/>
          <p:nvPr/>
        </p:nvSpPr>
        <p:spPr>
          <a:xfrm>
            <a:off x="8846819" y="1668780"/>
            <a:ext cx="1691640" cy="960120"/>
          </a:xfrm>
          <a:prstGeom prst="ellipse">
            <a:avLst/>
          </a:prstGeom>
          <a:solidFill>
            <a:srgbClr val="1B2A5E"/>
          </a:solidFill>
          <a:ln w="31750">
            <a:solidFill>
              <a:srgbClr val="1B2A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200" b="1" i="0">
                <a:solidFill>
                  <a:srgbClr val="FFFFFF"/>
                </a:solidFill>
                <a:latin typeface="Helvetica Neue"/>
              </a:rPr>
              <a:t>CUSA</a:t>
            </a:r>
          </a:p>
        </p:txBody>
      </p:sp>
      <p:sp>
        <p:nvSpPr>
          <p:cNvPr id="24" name="Oval 23"/>
          <p:cNvSpPr/>
          <p:nvPr/>
        </p:nvSpPr>
        <p:spPr>
          <a:xfrm>
            <a:off x="8846819" y="4091939"/>
            <a:ext cx="1691640" cy="960120"/>
          </a:xfrm>
          <a:prstGeom prst="ellipse">
            <a:avLst/>
          </a:prstGeom>
          <a:solidFill>
            <a:srgbClr val="1B2A5E"/>
          </a:solidFill>
          <a:ln w="31750">
            <a:solidFill>
              <a:srgbClr val="1B2A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200" b="1" i="0">
                <a:solidFill>
                  <a:srgbClr val="FFFFFF"/>
                </a:solidFill>
                <a:latin typeface="Helvetica Neue"/>
              </a:rPr>
              <a:t>CUSL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371600" y="5897880"/>
            <a:ext cx="944575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0" i="0">
                <a:solidFill>
                  <a:srgbClr val="51607A"/>
                </a:solidFill>
                <a:latin typeface="Helvetica Neue"/>
              </a:rPr>
              <a:t>Four formative drivers — assessed by completely different rules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2 / 16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iamond 1"/>
          <p:cNvSpPr/>
          <p:nvPr/>
        </p:nvSpPr>
        <p:spPr>
          <a:xfrm>
            <a:off x="10149840" y="-274320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iamond 2"/>
          <p:cNvSpPr/>
          <p:nvPr/>
        </p:nvSpPr>
        <p:spPr>
          <a:xfrm>
            <a:off x="10479024" y="-2743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Diamond 3"/>
          <p:cNvSpPr/>
          <p:nvPr/>
        </p:nvSpPr>
        <p:spPr>
          <a:xfrm>
            <a:off x="10808208" y="-2743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Diamond 4"/>
          <p:cNvSpPr/>
          <p:nvPr/>
        </p:nvSpPr>
        <p:spPr>
          <a:xfrm>
            <a:off x="11137392" y="-2743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Diamond 5"/>
          <p:cNvSpPr/>
          <p:nvPr/>
        </p:nvSpPr>
        <p:spPr>
          <a:xfrm>
            <a:off x="11466576" y="-2743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Diamond 6"/>
          <p:cNvSpPr/>
          <p:nvPr/>
        </p:nvSpPr>
        <p:spPr>
          <a:xfrm>
            <a:off x="11795759" y="-2743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Diamond 7"/>
          <p:cNvSpPr/>
          <p:nvPr/>
        </p:nvSpPr>
        <p:spPr>
          <a:xfrm>
            <a:off x="12124944" y="-2743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Diamond 8"/>
          <p:cNvSpPr/>
          <p:nvPr/>
        </p:nvSpPr>
        <p:spPr>
          <a:xfrm>
            <a:off x="10314432" y="-10314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Diamond 9"/>
          <p:cNvSpPr/>
          <p:nvPr/>
        </p:nvSpPr>
        <p:spPr>
          <a:xfrm>
            <a:off x="10643615" y="-10314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Diamond 10"/>
          <p:cNvSpPr/>
          <p:nvPr/>
        </p:nvSpPr>
        <p:spPr>
          <a:xfrm>
            <a:off x="10972800" y="-10314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Diamond 11"/>
          <p:cNvSpPr/>
          <p:nvPr/>
        </p:nvSpPr>
        <p:spPr>
          <a:xfrm>
            <a:off x="11301984" y="-10314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Diamond 12"/>
          <p:cNvSpPr/>
          <p:nvPr/>
        </p:nvSpPr>
        <p:spPr>
          <a:xfrm>
            <a:off x="11631167" y="-10314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Diamond 13"/>
          <p:cNvSpPr/>
          <p:nvPr/>
        </p:nvSpPr>
        <p:spPr>
          <a:xfrm>
            <a:off x="11960351" y="-10314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Diamond 14"/>
          <p:cNvSpPr/>
          <p:nvPr/>
        </p:nvSpPr>
        <p:spPr>
          <a:xfrm>
            <a:off x="12289536" y="-10314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Diamond 15"/>
          <p:cNvSpPr/>
          <p:nvPr/>
        </p:nvSpPr>
        <p:spPr>
          <a:xfrm>
            <a:off x="10149840" y="6803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Diamond 16"/>
          <p:cNvSpPr/>
          <p:nvPr/>
        </p:nvSpPr>
        <p:spPr>
          <a:xfrm>
            <a:off x="10479024" y="6803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Diamond 17"/>
          <p:cNvSpPr/>
          <p:nvPr/>
        </p:nvSpPr>
        <p:spPr>
          <a:xfrm>
            <a:off x="10808208" y="6803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Diamond 18"/>
          <p:cNvSpPr/>
          <p:nvPr/>
        </p:nvSpPr>
        <p:spPr>
          <a:xfrm>
            <a:off x="11137392" y="6803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Diamond 19"/>
          <p:cNvSpPr/>
          <p:nvPr/>
        </p:nvSpPr>
        <p:spPr>
          <a:xfrm>
            <a:off x="11466576" y="6803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Diamond 20"/>
          <p:cNvSpPr/>
          <p:nvPr/>
        </p:nvSpPr>
        <p:spPr>
          <a:xfrm>
            <a:off x="11795759" y="6803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Diamond 21"/>
          <p:cNvSpPr/>
          <p:nvPr/>
        </p:nvSpPr>
        <p:spPr>
          <a:xfrm>
            <a:off x="12124944" y="6803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Diamond 22"/>
          <p:cNvSpPr/>
          <p:nvPr/>
        </p:nvSpPr>
        <p:spPr>
          <a:xfrm>
            <a:off x="10314432" y="23920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Diamond 23"/>
          <p:cNvSpPr/>
          <p:nvPr/>
        </p:nvSpPr>
        <p:spPr>
          <a:xfrm>
            <a:off x="10643615" y="23920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Diamond 24"/>
          <p:cNvSpPr/>
          <p:nvPr/>
        </p:nvSpPr>
        <p:spPr>
          <a:xfrm>
            <a:off x="10972800" y="23920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Diamond 25"/>
          <p:cNvSpPr/>
          <p:nvPr/>
        </p:nvSpPr>
        <p:spPr>
          <a:xfrm>
            <a:off x="11301984" y="23920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Diamond 26"/>
          <p:cNvSpPr/>
          <p:nvPr/>
        </p:nvSpPr>
        <p:spPr>
          <a:xfrm>
            <a:off x="11631167" y="23920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Diamond 27"/>
          <p:cNvSpPr/>
          <p:nvPr/>
        </p:nvSpPr>
        <p:spPr>
          <a:xfrm>
            <a:off x="11960351" y="239207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Diamond 28"/>
          <p:cNvSpPr/>
          <p:nvPr/>
        </p:nvSpPr>
        <p:spPr>
          <a:xfrm>
            <a:off x="12289536" y="23920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Diamond 29"/>
          <p:cNvSpPr/>
          <p:nvPr/>
        </p:nvSpPr>
        <p:spPr>
          <a:xfrm>
            <a:off x="10149840" y="41038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Diamond 30"/>
          <p:cNvSpPr/>
          <p:nvPr/>
        </p:nvSpPr>
        <p:spPr>
          <a:xfrm>
            <a:off x="10479024" y="41038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Diamond 31"/>
          <p:cNvSpPr/>
          <p:nvPr/>
        </p:nvSpPr>
        <p:spPr>
          <a:xfrm>
            <a:off x="10808208" y="41038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Diamond 32"/>
          <p:cNvSpPr/>
          <p:nvPr/>
        </p:nvSpPr>
        <p:spPr>
          <a:xfrm>
            <a:off x="11137392" y="410382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Diamond 33"/>
          <p:cNvSpPr/>
          <p:nvPr/>
        </p:nvSpPr>
        <p:spPr>
          <a:xfrm>
            <a:off x="11466576" y="41038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Diamond 34"/>
          <p:cNvSpPr/>
          <p:nvPr/>
        </p:nvSpPr>
        <p:spPr>
          <a:xfrm>
            <a:off x="11795759" y="41038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Diamond 35"/>
          <p:cNvSpPr/>
          <p:nvPr/>
        </p:nvSpPr>
        <p:spPr>
          <a:xfrm>
            <a:off x="12124944" y="41038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Diamond 36"/>
          <p:cNvSpPr/>
          <p:nvPr/>
        </p:nvSpPr>
        <p:spPr>
          <a:xfrm>
            <a:off x="10314432" y="58155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Diamond 37"/>
          <p:cNvSpPr/>
          <p:nvPr/>
        </p:nvSpPr>
        <p:spPr>
          <a:xfrm>
            <a:off x="10643615" y="581558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Diamond 38"/>
          <p:cNvSpPr/>
          <p:nvPr/>
        </p:nvSpPr>
        <p:spPr>
          <a:xfrm>
            <a:off x="10972800" y="58155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Diamond 39"/>
          <p:cNvSpPr/>
          <p:nvPr/>
        </p:nvSpPr>
        <p:spPr>
          <a:xfrm>
            <a:off x="11301984" y="58155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Diamond 40"/>
          <p:cNvSpPr/>
          <p:nvPr/>
        </p:nvSpPr>
        <p:spPr>
          <a:xfrm>
            <a:off x="11631167" y="58155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Diamond 41"/>
          <p:cNvSpPr/>
          <p:nvPr/>
        </p:nvSpPr>
        <p:spPr>
          <a:xfrm>
            <a:off x="11960351" y="58155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Diamond 42"/>
          <p:cNvSpPr/>
          <p:nvPr/>
        </p:nvSpPr>
        <p:spPr>
          <a:xfrm>
            <a:off x="12289536" y="58155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Diamond 43"/>
          <p:cNvSpPr/>
          <p:nvPr/>
        </p:nvSpPr>
        <p:spPr>
          <a:xfrm>
            <a:off x="10149840" y="75273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Diamond 44"/>
          <p:cNvSpPr/>
          <p:nvPr/>
        </p:nvSpPr>
        <p:spPr>
          <a:xfrm>
            <a:off x="10479024" y="75273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Diamond 45"/>
          <p:cNvSpPr/>
          <p:nvPr/>
        </p:nvSpPr>
        <p:spPr>
          <a:xfrm>
            <a:off x="10808208" y="75273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Diamond 46"/>
          <p:cNvSpPr/>
          <p:nvPr/>
        </p:nvSpPr>
        <p:spPr>
          <a:xfrm>
            <a:off x="11137392" y="75273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Diamond 47"/>
          <p:cNvSpPr/>
          <p:nvPr/>
        </p:nvSpPr>
        <p:spPr>
          <a:xfrm>
            <a:off x="11466576" y="75273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Diamond 48"/>
          <p:cNvSpPr/>
          <p:nvPr/>
        </p:nvSpPr>
        <p:spPr>
          <a:xfrm>
            <a:off x="11795759" y="75273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Diamond 49"/>
          <p:cNvSpPr/>
          <p:nvPr/>
        </p:nvSpPr>
        <p:spPr>
          <a:xfrm>
            <a:off x="12124944" y="75273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Diamond 50"/>
          <p:cNvSpPr/>
          <p:nvPr/>
        </p:nvSpPr>
        <p:spPr>
          <a:xfrm>
            <a:off x="10314432" y="92390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Diamond 51"/>
          <p:cNvSpPr/>
          <p:nvPr/>
        </p:nvSpPr>
        <p:spPr>
          <a:xfrm>
            <a:off x="10643615" y="92390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Diamond 52"/>
          <p:cNvSpPr/>
          <p:nvPr/>
        </p:nvSpPr>
        <p:spPr>
          <a:xfrm>
            <a:off x="10972800" y="92390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Diamond 53"/>
          <p:cNvSpPr/>
          <p:nvPr/>
        </p:nvSpPr>
        <p:spPr>
          <a:xfrm>
            <a:off x="11301984" y="92390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Diamond 54"/>
          <p:cNvSpPr/>
          <p:nvPr/>
        </p:nvSpPr>
        <p:spPr>
          <a:xfrm>
            <a:off x="11631167" y="92390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Diamond 55"/>
          <p:cNvSpPr/>
          <p:nvPr/>
        </p:nvSpPr>
        <p:spPr>
          <a:xfrm>
            <a:off x="11960351" y="92390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Diamond 56"/>
          <p:cNvSpPr/>
          <p:nvPr/>
        </p:nvSpPr>
        <p:spPr>
          <a:xfrm>
            <a:off x="12289536" y="92390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Diamond 57"/>
          <p:cNvSpPr/>
          <p:nvPr/>
        </p:nvSpPr>
        <p:spPr>
          <a:xfrm>
            <a:off x="10149840" y="109508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Diamond 58"/>
          <p:cNvSpPr/>
          <p:nvPr/>
        </p:nvSpPr>
        <p:spPr>
          <a:xfrm>
            <a:off x="10479024" y="109508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Diamond 59"/>
          <p:cNvSpPr/>
          <p:nvPr/>
        </p:nvSpPr>
        <p:spPr>
          <a:xfrm>
            <a:off x="10808208" y="109508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Diamond 60"/>
          <p:cNvSpPr/>
          <p:nvPr/>
        </p:nvSpPr>
        <p:spPr>
          <a:xfrm>
            <a:off x="11137392" y="109508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Diamond 61"/>
          <p:cNvSpPr/>
          <p:nvPr/>
        </p:nvSpPr>
        <p:spPr>
          <a:xfrm>
            <a:off x="11466576" y="109508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Diamond 62"/>
          <p:cNvSpPr/>
          <p:nvPr/>
        </p:nvSpPr>
        <p:spPr>
          <a:xfrm>
            <a:off x="11795759" y="109508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Diamond 63"/>
          <p:cNvSpPr/>
          <p:nvPr/>
        </p:nvSpPr>
        <p:spPr>
          <a:xfrm>
            <a:off x="12124944" y="1095085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Diamond 64"/>
          <p:cNvSpPr/>
          <p:nvPr/>
        </p:nvSpPr>
        <p:spPr>
          <a:xfrm>
            <a:off x="10314432" y="126626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Diamond 65"/>
          <p:cNvSpPr/>
          <p:nvPr/>
        </p:nvSpPr>
        <p:spPr>
          <a:xfrm>
            <a:off x="10643615" y="126626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Diamond 66"/>
          <p:cNvSpPr/>
          <p:nvPr/>
        </p:nvSpPr>
        <p:spPr>
          <a:xfrm>
            <a:off x="10972800" y="126626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Diamond 67"/>
          <p:cNvSpPr/>
          <p:nvPr/>
        </p:nvSpPr>
        <p:spPr>
          <a:xfrm>
            <a:off x="11301984" y="126626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Diamond 68"/>
          <p:cNvSpPr/>
          <p:nvPr/>
        </p:nvSpPr>
        <p:spPr>
          <a:xfrm>
            <a:off x="11631167" y="1266261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Diamond 69"/>
          <p:cNvSpPr/>
          <p:nvPr/>
        </p:nvSpPr>
        <p:spPr>
          <a:xfrm>
            <a:off x="11960351" y="126626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" name="Diamond 70"/>
          <p:cNvSpPr/>
          <p:nvPr/>
        </p:nvSpPr>
        <p:spPr>
          <a:xfrm>
            <a:off x="12289536" y="126626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Diamond 71"/>
          <p:cNvSpPr/>
          <p:nvPr/>
        </p:nvSpPr>
        <p:spPr>
          <a:xfrm>
            <a:off x="10149840" y="143743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" name="Diamond 72"/>
          <p:cNvSpPr/>
          <p:nvPr/>
        </p:nvSpPr>
        <p:spPr>
          <a:xfrm>
            <a:off x="10479024" y="143743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Diamond 73"/>
          <p:cNvSpPr/>
          <p:nvPr/>
        </p:nvSpPr>
        <p:spPr>
          <a:xfrm>
            <a:off x="10808208" y="1437436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Diamond 74"/>
          <p:cNvSpPr/>
          <p:nvPr/>
        </p:nvSpPr>
        <p:spPr>
          <a:xfrm>
            <a:off x="11137392" y="143743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6" name="Diamond 75"/>
          <p:cNvSpPr/>
          <p:nvPr/>
        </p:nvSpPr>
        <p:spPr>
          <a:xfrm>
            <a:off x="11466576" y="143743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7" name="Diamond 76"/>
          <p:cNvSpPr/>
          <p:nvPr/>
        </p:nvSpPr>
        <p:spPr>
          <a:xfrm>
            <a:off x="11795759" y="143743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8" name="Diamond 77"/>
          <p:cNvSpPr/>
          <p:nvPr/>
        </p:nvSpPr>
        <p:spPr>
          <a:xfrm>
            <a:off x="12124944" y="143743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9" name="Diamond 78"/>
          <p:cNvSpPr/>
          <p:nvPr/>
        </p:nvSpPr>
        <p:spPr>
          <a:xfrm>
            <a:off x="10314432" y="1608612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0" name="Diamond 79"/>
          <p:cNvSpPr/>
          <p:nvPr/>
        </p:nvSpPr>
        <p:spPr>
          <a:xfrm>
            <a:off x="10643615" y="160861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1" name="Diamond 80"/>
          <p:cNvSpPr/>
          <p:nvPr/>
        </p:nvSpPr>
        <p:spPr>
          <a:xfrm>
            <a:off x="10972800" y="160861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2" name="Diamond 81"/>
          <p:cNvSpPr/>
          <p:nvPr/>
        </p:nvSpPr>
        <p:spPr>
          <a:xfrm>
            <a:off x="11301984" y="160861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3" name="Diamond 82"/>
          <p:cNvSpPr/>
          <p:nvPr/>
        </p:nvSpPr>
        <p:spPr>
          <a:xfrm>
            <a:off x="11631167" y="160861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4" name="Diamond 83"/>
          <p:cNvSpPr/>
          <p:nvPr/>
        </p:nvSpPr>
        <p:spPr>
          <a:xfrm>
            <a:off x="11960351" y="160861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5" name="Diamond 84"/>
          <p:cNvSpPr/>
          <p:nvPr/>
        </p:nvSpPr>
        <p:spPr>
          <a:xfrm>
            <a:off x="12289536" y="160861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6" name="Diamond 85"/>
          <p:cNvSpPr/>
          <p:nvPr/>
        </p:nvSpPr>
        <p:spPr>
          <a:xfrm>
            <a:off x="-1188720" y="5166360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7" name="Diamond 86"/>
          <p:cNvSpPr/>
          <p:nvPr/>
        </p:nvSpPr>
        <p:spPr>
          <a:xfrm>
            <a:off x="-859536" y="516636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8" name="Diamond 87"/>
          <p:cNvSpPr/>
          <p:nvPr/>
        </p:nvSpPr>
        <p:spPr>
          <a:xfrm>
            <a:off x="-530352" y="516636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9" name="Diamond 88"/>
          <p:cNvSpPr/>
          <p:nvPr/>
        </p:nvSpPr>
        <p:spPr>
          <a:xfrm>
            <a:off x="-201167" y="516636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0" name="Diamond 89"/>
          <p:cNvSpPr/>
          <p:nvPr/>
        </p:nvSpPr>
        <p:spPr>
          <a:xfrm>
            <a:off x="128015" y="516636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1" name="Diamond 90"/>
          <p:cNvSpPr/>
          <p:nvPr/>
        </p:nvSpPr>
        <p:spPr>
          <a:xfrm>
            <a:off x="457199" y="516636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2" name="Diamond 91"/>
          <p:cNvSpPr/>
          <p:nvPr/>
        </p:nvSpPr>
        <p:spPr>
          <a:xfrm>
            <a:off x="786384" y="516636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3" name="Diamond 92"/>
          <p:cNvSpPr/>
          <p:nvPr/>
        </p:nvSpPr>
        <p:spPr>
          <a:xfrm>
            <a:off x="-1024128" y="533753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4" name="Diamond 93"/>
          <p:cNvSpPr/>
          <p:nvPr/>
        </p:nvSpPr>
        <p:spPr>
          <a:xfrm>
            <a:off x="-694944" y="533753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5" name="Diamond 94"/>
          <p:cNvSpPr/>
          <p:nvPr/>
        </p:nvSpPr>
        <p:spPr>
          <a:xfrm>
            <a:off x="-365760" y="533753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6" name="Diamond 95"/>
          <p:cNvSpPr/>
          <p:nvPr/>
        </p:nvSpPr>
        <p:spPr>
          <a:xfrm>
            <a:off x="-36576" y="533753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7" name="Diamond 96"/>
          <p:cNvSpPr/>
          <p:nvPr/>
        </p:nvSpPr>
        <p:spPr>
          <a:xfrm>
            <a:off x="292607" y="533753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8" name="Diamond 97"/>
          <p:cNvSpPr/>
          <p:nvPr/>
        </p:nvSpPr>
        <p:spPr>
          <a:xfrm>
            <a:off x="621791" y="533753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9" name="Diamond 98"/>
          <p:cNvSpPr/>
          <p:nvPr/>
        </p:nvSpPr>
        <p:spPr>
          <a:xfrm>
            <a:off x="950976" y="533753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0" name="Diamond 99"/>
          <p:cNvSpPr/>
          <p:nvPr/>
        </p:nvSpPr>
        <p:spPr>
          <a:xfrm>
            <a:off x="-1188720" y="550871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1" name="Diamond 100"/>
          <p:cNvSpPr/>
          <p:nvPr/>
        </p:nvSpPr>
        <p:spPr>
          <a:xfrm>
            <a:off x="-859536" y="550871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2" name="Diamond 101"/>
          <p:cNvSpPr/>
          <p:nvPr/>
        </p:nvSpPr>
        <p:spPr>
          <a:xfrm>
            <a:off x="-530352" y="550871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3" name="Diamond 102"/>
          <p:cNvSpPr/>
          <p:nvPr/>
        </p:nvSpPr>
        <p:spPr>
          <a:xfrm>
            <a:off x="-201167" y="550871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4" name="Diamond 103"/>
          <p:cNvSpPr/>
          <p:nvPr/>
        </p:nvSpPr>
        <p:spPr>
          <a:xfrm>
            <a:off x="128015" y="550871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5" name="Diamond 104"/>
          <p:cNvSpPr/>
          <p:nvPr/>
        </p:nvSpPr>
        <p:spPr>
          <a:xfrm>
            <a:off x="457199" y="550871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6" name="Diamond 105"/>
          <p:cNvSpPr/>
          <p:nvPr/>
        </p:nvSpPr>
        <p:spPr>
          <a:xfrm>
            <a:off x="786384" y="550871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7" name="Diamond 106"/>
          <p:cNvSpPr/>
          <p:nvPr/>
        </p:nvSpPr>
        <p:spPr>
          <a:xfrm>
            <a:off x="-1024128" y="567988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8" name="Diamond 107"/>
          <p:cNvSpPr/>
          <p:nvPr/>
        </p:nvSpPr>
        <p:spPr>
          <a:xfrm>
            <a:off x="-694944" y="567988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9" name="Diamond 108"/>
          <p:cNvSpPr/>
          <p:nvPr/>
        </p:nvSpPr>
        <p:spPr>
          <a:xfrm>
            <a:off x="-365760" y="567988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0" name="Diamond 109"/>
          <p:cNvSpPr/>
          <p:nvPr/>
        </p:nvSpPr>
        <p:spPr>
          <a:xfrm>
            <a:off x="-36576" y="567988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1" name="Diamond 110"/>
          <p:cNvSpPr/>
          <p:nvPr/>
        </p:nvSpPr>
        <p:spPr>
          <a:xfrm>
            <a:off x="292607" y="567988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2" name="Diamond 111"/>
          <p:cNvSpPr/>
          <p:nvPr/>
        </p:nvSpPr>
        <p:spPr>
          <a:xfrm>
            <a:off x="621791" y="5679887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3" name="Diamond 112"/>
          <p:cNvSpPr/>
          <p:nvPr/>
        </p:nvSpPr>
        <p:spPr>
          <a:xfrm>
            <a:off x="950976" y="567988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4" name="Diamond 113"/>
          <p:cNvSpPr/>
          <p:nvPr/>
        </p:nvSpPr>
        <p:spPr>
          <a:xfrm>
            <a:off x="-1188720" y="585106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5" name="Diamond 114"/>
          <p:cNvSpPr/>
          <p:nvPr/>
        </p:nvSpPr>
        <p:spPr>
          <a:xfrm>
            <a:off x="-859536" y="585106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6" name="Diamond 115"/>
          <p:cNvSpPr/>
          <p:nvPr/>
        </p:nvSpPr>
        <p:spPr>
          <a:xfrm>
            <a:off x="-530352" y="585106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7" name="Diamond 116"/>
          <p:cNvSpPr/>
          <p:nvPr/>
        </p:nvSpPr>
        <p:spPr>
          <a:xfrm>
            <a:off x="-201167" y="5851062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8" name="Diamond 117"/>
          <p:cNvSpPr/>
          <p:nvPr/>
        </p:nvSpPr>
        <p:spPr>
          <a:xfrm>
            <a:off x="128015" y="585106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9" name="Diamond 118"/>
          <p:cNvSpPr/>
          <p:nvPr/>
        </p:nvSpPr>
        <p:spPr>
          <a:xfrm>
            <a:off x="457199" y="585106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0" name="Diamond 119"/>
          <p:cNvSpPr/>
          <p:nvPr/>
        </p:nvSpPr>
        <p:spPr>
          <a:xfrm>
            <a:off x="786384" y="585106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1" name="Diamond 120"/>
          <p:cNvSpPr/>
          <p:nvPr/>
        </p:nvSpPr>
        <p:spPr>
          <a:xfrm>
            <a:off x="-1024128" y="602223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2" name="Diamond 121"/>
          <p:cNvSpPr/>
          <p:nvPr/>
        </p:nvSpPr>
        <p:spPr>
          <a:xfrm>
            <a:off x="-694944" y="6022238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3" name="Diamond 122"/>
          <p:cNvSpPr/>
          <p:nvPr/>
        </p:nvSpPr>
        <p:spPr>
          <a:xfrm>
            <a:off x="-365760" y="602223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4" name="Diamond 123"/>
          <p:cNvSpPr/>
          <p:nvPr/>
        </p:nvSpPr>
        <p:spPr>
          <a:xfrm>
            <a:off x="-36576" y="602223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5" name="Diamond 124"/>
          <p:cNvSpPr/>
          <p:nvPr/>
        </p:nvSpPr>
        <p:spPr>
          <a:xfrm>
            <a:off x="292607" y="602223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6" name="Diamond 125"/>
          <p:cNvSpPr/>
          <p:nvPr/>
        </p:nvSpPr>
        <p:spPr>
          <a:xfrm>
            <a:off x="621791" y="602223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7" name="Diamond 126"/>
          <p:cNvSpPr/>
          <p:nvPr/>
        </p:nvSpPr>
        <p:spPr>
          <a:xfrm>
            <a:off x="950976" y="602223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8" name="TextBox 127"/>
          <p:cNvSpPr txBox="1"/>
          <p:nvPr/>
        </p:nvSpPr>
        <p:spPr>
          <a:xfrm>
            <a:off x="822960" y="2148840"/>
            <a:ext cx="10543032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 i="0" spc="350">
                <a:solidFill>
                  <a:srgbClr val="1D4F91"/>
                </a:solidFill>
                <a:latin typeface="Helvetica Neue"/>
              </a:rPr>
              <a:t>VIDEO 2 · CHAPTER 5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822960" y="2651760"/>
            <a:ext cx="10543032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1" i="0">
                <a:solidFill>
                  <a:srgbClr val="1B2A5E"/>
                </a:solidFill>
                <a:latin typeface="Helvetica Neue"/>
              </a:rPr>
              <a:t>Formative Measurement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463040" y="3931920"/>
            <a:ext cx="9262872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30000"/>
              </a:lnSpc>
            </a:pPr>
            <a:r>
              <a:rPr sz="2000" b="0" i="0">
                <a:solidFill>
                  <a:srgbClr val="51607A"/>
                </a:solidFill>
                <a:latin typeface="Helvetica Neue"/>
              </a:rPr>
              <a:t>Three steps every reviewer will check</a:t>
            </a:r>
          </a:p>
        </p:txBody>
      </p:sp>
      <p:sp>
        <p:nvSpPr>
          <p:cNvPr id="131" name="Diamond 130"/>
          <p:cNvSpPr/>
          <p:nvPr/>
        </p:nvSpPr>
        <p:spPr>
          <a:xfrm>
            <a:off x="5720943" y="5029200"/>
            <a:ext cx="128016" cy="128016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2" name="Diamond 131"/>
          <p:cNvSpPr/>
          <p:nvPr/>
        </p:nvSpPr>
        <p:spPr>
          <a:xfrm>
            <a:off x="6031839" y="5029200"/>
            <a:ext cx="128016" cy="128016"/>
          </a:xfrm>
          <a:prstGeom prst="diamond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3" name="Diamond 132"/>
          <p:cNvSpPr/>
          <p:nvPr/>
        </p:nvSpPr>
        <p:spPr>
          <a:xfrm>
            <a:off x="6342735" y="5029200"/>
            <a:ext cx="128016" cy="128016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4" name="TextBox 133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3 / 16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LEARNING OUTCOMES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325880"/>
            <a:ext cx="100584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400" b="1" i="0">
                <a:solidFill>
                  <a:srgbClr val="1B2A5E"/>
                </a:solidFill>
                <a:latin typeface="Helvetica Neue"/>
              </a:rPr>
              <a:t>By the end of this video</a:t>
            </a:r>
          </a:p>
        </p:txBody>
      </p:sp>
      <p:sp>
        <p:nvSpPr>
          <p:cNvPr id="5" name="Oval 4"/>
          <p:cNvSpPr/>
          <p:nvPr/>
        </p:nvSpPr>
        <p:spPr>
          <a:xfrm>
            <a:off x="960120" y="233172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37360" y="2103120"/>
            <a:ext cx="89611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100" b="0" i="0">
                <a:solidFill>
                  <a:srgbClr val="1A2740"/>
                </a:solidFill>
                <a:latin typeface="Helvetica Neue"/>
              </a:rPr>
              <a:t>Recognize when a construct is formative — and why that changes everything</a:t>
            </a:r>
          </a:p>
        </p:txBody>
      </p:sp>
      <p:sp>
        <p:nvSpPr>
          <p:cNvPr id="7" name="Oval 6"/>
          <p:cNvSpPr/>
          <p:nvPr/>
        </p:nvSpPr>
        <p:spPr>
          <a:xfrm>
            <a:off x="960120" y="3291839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3063239"/>
            <a:ext cx="89611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100" b="0" i="0">
                <a:solidFill>
                  <a:srgbClr val="1A2740"/>
                </a:solidFill>
                <a:latin typeface="Helvetica Neue"/>
              </a:rPr>
              <a:t>Specify formative constructs in SEMinR with weights = mode_B</a:t>
            </a:r>
          </a:p>
        </p:txBody>
      </p:sp>
      <p:sp>
        <p:nvSpPr>
          <p:cNvPr id="9" name="Oval 8"/>
          <p:cNvSpPr/>
          <p:nvPr/>
        </p:nvSpPr>
        <p:spPr>
          <a:xfrm>
            <a:off x="960120" y="425196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37360" y="4023360"/>
            <a:ext cx="89611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100" b="0" i="0">
                <a:solidFill>
                  <a:srgbClr val="1A2740"/>
                </a:solidFill>
                <a:latin typeface="Helvetica Neue"/>
              </a:rPr>
              <a:t>Assess all three publication criteria: convergent validity, collinearity, and weight significance &amp; relevance</a:t>
            </a:r>
          </a:p>
        </p:txBody>
      </p:sp>
      <p:sp>
        <p:nvSpPr>
          <p:cNvPr id="11" name="Oval 10"/>
          <p:cNvSpPr/>
          <p:nvPr/>
        </p:nvSpPr>
        <p:spPr>
          <a:xfrm>
            <a:off x="960120" y="521208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37360" y="4983480"/>
            <a:ext cx="89611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100" b="0" i="0">
                <a:solidFill>
                  <a:srgbClr val="1A2740"/>
                </a:solidFill>
                <a:latin typeface="Helvetica Neue"/>
              </a:rPr>
              <a:t>Apply the retention decision tree to non-significant weights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4 / 16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TWO MEASUREMENT PHILOSOPHIES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68680" y="1417320"/>
            <a:ext cx="5074920" cy="3977639"/>
          </a:xfrm>
          <a:prstGeom prst="roundRect">
            <a:avLst>
              <a:gd name="adj" fmla="val 5500"/>
            </a:avLst>
          </a:prstGeom>
          <a:solidFill>
            <a:srgbClr val="EFF3FA"/>
          </a:solidFill>
          <a:ln w="12700">
            <a:solidFill>
              <a:srgbClr val="C5D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263640" y="1417320"/>
            <a:ext cx="5074920" cy="3977639"/>
          </a:xfrm>
          <a:prstGeom prst="roundRect">
            <a:avLst>
              <a:gd name="adj" fmla="val 5500"/>
            </a:avLst>
          </a:prstGeom>
          <a:solidFill>
            <a:srgbClr val="EFF3FA"/>
          </a:solidFill>
          <a:ln w="12700">
            <a:solidFill>
              <a:srgbClr val="C5D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34440" y="1691640"/>
            <a:ext cx="43891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 i="0" spc="250">
                <a:solidFill>
                  <a:srgbClr val="1B2A5E"/>
                </a:solidFill>
                <a:latin typeface="Helvetica Neue"/>
              </a:rPr>
              <a:t>REFLECTIVE — SYMPTOMS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691640"/>
            <a:ext cx="43891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 i="0" spc="250">
                <a:solidFill>
                  <a:srgbClr val="B45309"/>
                </a:solidFill>
                <a:latin typeface="Helvetica Neue"/>
              </a:rPr>
              <a:t>FORMATIVE — INGREDIENTS</a:t>
            </a:r>
          </a:p>
        </p:txBody>
      </p:sp>
      <p:sp>
        <p:nvSpPr>
          <p:cNvPr id="8" name="Oval 7"/>
          <p:cNvSpPr/>
          <p:nvPr/>
        </p:nvSpPr>
        <p:spPr>
          <a:xfrm>
            <a:off x="2679191" y="2354580"/>
            <a:ext cx="1463040" cy="77724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1B2A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800" b="1" i="0">
                <a:solidFill>
                  <a:srgbClr val="1B2A5E"/>
                </a:solidFill>
                <a:latin typeface="Helvetica Neue"/>
              </a:rPr>
              <a:t>LIKE</a:t>
            </a:r>
          </a:p>
        </p:txBody>
      </p:sp>
      <p:cxnSp>
        <p:nvCxnSpPr>
          <p:cNvPr id="9" name="Connector 8"/>
          <p:cNvCxnSpPr/>
          <p:nvPr/>
        </p:nvCxnSpPr>
        <p:spPr>
          <a:xfrm flipH="1">
            <a:off x="2606040" y="3172968"/>
            <a:ext cx="523036" cy="777240"/>
          </a:xfrm>
          <a:prstGeom prst="line">
            <a:avLst/>
          </a:prstGeom>
          <a:ln w="2222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2322576" y="3950207"/>
            <a:ext cx="566928" cy="420624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 w="22225">
            <a:solidFill>
              <a:srgbClr val="1B2A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1B2A5E"/>
                </a:solidFill>
                <a:latin typeface="Menlo"/>
              </a:rPr>
              <a:t>x1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3410712" y="3172968"/>
            <a:ext cx="0" cy="777240"/>
          </a:xfrm>
          <a:prstGeom prst="line">
            <a:avLst/>
          </a:prstGeom>
          <a:ln w="2222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3127248" y="3950207"/>
            <a:ext cx="566928" cy="420624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 w="22225">
            <a:solidFill>
              <a:srgbClr val="1B2A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1B2A5E"/>
                </a:solidFill>
                <a:latin typeface="Menlo"/>
              </a:rPr>
              <a:t>x2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3692347" y="3172968"/>
            <a:ext cx="523037" cy="777240"/>
          </a:xfrm>
          <a:prstGeom prst="line">
            <a:avLst/>
          </a:prstGeom>
          <a:ln w="2222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3931920" y="3950207"/>
            <a:ext cx="566928" cy="420624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 w="22225">
            <a:solidFill>
              <a:srgbClr val="1B2A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1B2A5E"/>
                </a:solidFill>
                <a:latin typeface="Menlo"/>
              </a:rPr>
              <a:t>x3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34440" y="4617720"/>
            <a:ext cx="438912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0" i="1">
                <a:solidFill>
                  <a:srgbClr val="51607A"/>
                </a:solidFill>
                <a:latin typeface="Helvetica Neue"/>
              </a:rPr>
              <a:t>Interchangeable — drop one, the meaning survives</a:t>
            </a:r>
          </a:p>
        </p:txBody>
      </p:sp>
      <p:sp>
        <p:nvSpPr>
          <p:cNvPr id="16" name="Oval 15"/>
          <p:cNvSpPr/>
          <p:nvPr/>
        </p:nvSpPr>
        <p:spPr>
          <a:xfrm>
            <a:off x="8074152" y="2354580"/>
            <a:ext cx="1463040" cy="77724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1B2A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800" b="1" i="0">
                <a:solidFill>
                  <a:srgbClr val="1B2A5E"/>
                </a:solidFill>
                <a:latin typeface="Helvetica Neue"/>
              </a:rPr>
              <a:t>QUAL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717536" y="3950207"/>
            <a:ext cx="566928" cy="420624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 w="22225">
            <a:solidFill>
              <a:srgbClr val="1B2A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1B2A5E"/>
                </a:solidFill>
                <a:latin typeface="Menlo"/>
              </a:rPr>
              <a:t>x1</a:t>
            </a:r>
          </a:p>
        </p:txBody>
      </p:sp>
      <p:cxnSp>
        <p:nvCxnSpPr>
          <p:cNvPr id="18" name="Connector 17"/>
          <p:cNvCxnSpPr/>
          <p:nvPr/>
        </p:nvCxnSpPr>
        <p:spPr>
          <a:xfrm flipV="1">
            <a:off x="8001000" y="3172968"/>
            <a:ext cx="523036" cy="777240"/>
          </a:xfrm>
          <a:prstGeom prst="line">
            <a:avLst/>
          </a:prstGeom>
          <a:ln w="2222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8522208" y="3950207"/>
            <a:ext cx="566928" cy="420624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 w="22225">
            <a:solidFill>
              <a:srgbClr val="1B2A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1B2A5E"/>
                </a:solidFill>
                <a:latin typeface="Menlo"/>
              </a:rPr>
              <a:t>x2</a:t>
            </a:r>
          </a:p>
        </p:txBody>
      </p:sp>
      <p:cxnSp>
        <p:nvCxnSpPr>
          <p:cNvPr id="20" name="Connector 19"/>
          <p:cNvCxnSpPr/>
          <p:nvPr/>
        </p:nvCxnSpPr>
        <p:spPr>
          <a:xfrm flipV="1">
            <a:off x="8805672" y="3172968"/>
            <a:ext cx="0" cy="777240"/>
          </a:xfrm>
          <a:prstGeom prst="line">
            <a:avLst/>
          </a:prstGeom>
          <a:ln w="2222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9326880" y="3950207"/>
            <a:ext cx="566928" cy="420624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 w="22225">
            <a:solidFill>
              <a:srgbClr val="1B2A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1B2A5E"/>
                </a:solidFill>
                <a:latin typeface="Menlo"/>
              </a:rPr>
              <a:t>x3</a:t>
            </a:r>
          </a:p>
        </p:txBody>
      </p:sp>
      <p:cxnSp>
        <p:nvCxnSpPr>
          <p:cNvPr id="22" name="Connector 21"/>
          <p:cNvCxnSpPr/>
          <p:nvPr/>
        </p:nvCxnSpPr>
        <p:spPr>
          <a:xfrm flipH="1" flipV="1">
            <a:off x="9087307" y="3172968"/>
            <a:ext cx="523037" cy="777240"/>
          </a:xfrm>
          <a:prstGeom prst="line">
            <a:avLst/>
          </a:prstGeom>
          <a:ln w="2222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629400" y="4617720"/>
            <a:ext cx="438912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0" i="1">
                <a:solidFill>
                  <a:srgbClr val="51607A"/>
                </a:solidFill>
                <a:latin typeface="Helvetica Neue"/>
              </a:rPr>
              <a:t>Defining — drop one, you change the construct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371600" y="5532120"/>
            <a:ext cx="944575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 i="0">
                <a:solidFill>
                  <a:srgbClr val="B45309"/>
                </a:solidFill>
                <a:latin typeface="Helvetica Neue"/>
              </a:rPr>
              <a:t>No reliability · no AVE · no HTMT — formative indicators don't have to correlate at all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5 / 16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SPECIFICATION · WEIGHTS = MODE_B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463040" y="1600200"/>
            <a:ext cx="9262872" cy="1417320"/>
          </a:xfrm>
          <a:prstGeom prst="roundRect">
            <a:avLst>
              <a:gd name="adj" fmla="val 12000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920240" y="1600200"/>
            <a:ext cx="8348472" cy="1417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900" b="0" i="0">
                <a:solidFill>
                  <a:srgbClr val="FFFFFF"/>
                </a:solidFill>
                <a:latin typeface="Menlo"/>
              </a:rPr>
              <a:t>composite("QUAL", multi_items("qual_", 1:8),</a:t>
            </a:r>
          </a:p>
          <a:p>
            <a:pPr algn="l">
              <a:lnSpc>
                <a:spcPct val="125000"/>
              </a:lnSpc>
            </a:pPr>
            <a:r>
              <a:rPr sz="1900" b="0" i="0">
                <a:solidFill>
                  <a:srgbClr val="FDB913"/>
                </a:solidFill>
                <a:latin typeface="Menlo"/>
              </a:rPr>
              <a:t>          weights = mode_B)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463040" y="3246120"/>
            <a:ext cx="4480560" cy="2194560"/>
          </a:xfrm>
          <a:prstGeom prst="roundRect">
            <a:avLst>
              <a:gd name="adj" fmla="val 5500"/>
            </a:avLst>
          </a:prstGeom>
          <a:solidFill>
            <a:srgbClr val="EFF3FA"/>
          </a:solidFill>
          <a:ln w="12700">
            <a:solidFill>
              <a:srgbClr val="C5D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611880"/>
            <a:ext cx="374904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sz="1500" b="1" i="0" spc="300">
                <a:solidFill>
                  <a:srgbClr val="51607A"/>
                </a:solidFill>
                <a:latin typeface="Helvetica Neue"/>
              </a:rPr>
              <a:t>MODE_A (DEFAULT)</a:t>
            </a:r>
          </a:p>
          <a:p>
            <a:pPr algn="ctr">
              <a:lnSpc>
                <a:spcPct val="11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sz="2600" b="1" i="0">
                <a:solidFill>
                  <a:srgbClr val="1B2A5E"/>
                </a:solidFill>
                <a:latin typeface="Helvetica Neue"/>
              </a:rPr>
              <a:t>correlation
weights</a:t>
            </a:r>
          </a:p>
          <a:p>
            <a:pPr algn="ctr">
              <a:lnSpc>
                <a:spcPct val="11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sz="1700" b="0" i="0">
                <a:solidFill>
                  <a:srgbClr val="51607A"/>
                </a:solidFill>
                <a:latin typeface="Helvetica Neue"/>
              </a:rPr>
              <a:t>reflective assessment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45352" y="3246120"/>
            <a:ext cx="4480560" cy="2194560"/>
          </a:xfrm>
          <a:prstGeom prst="roundRect">
            <a:avLst>
              <a:gd name="adj" fmla="val 5500"/>
            </a:avLst>
          </a:prstGeom>
          <a:solidFill>
            <a:srgbClr val="EFF3FA"/>
          </a:solidFill>
          <a:ln w="12700">
            <a:solidFill>
              <a:srgbClr val="C5D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611112" y="3611880"/>
            <a:ext cx="374904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sz="1500" b="1" i="0" spc="300">
                <a:solidFill>
                  <a:srgbClr val="51607A"/>
                </a:solidFill>
                <a:latin typeface="Helvetica Neue"/>
              </a:rPr>
              <a:t>MODE_B</a:t>
            </a:r>
          </a:p>
          <a:p>
            <a:pPr algn="ctr">
              <a:lnSpc>
                <a:spcPct val="11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sz="2600" b="1" i="0">
                <a:solidFill>
                  <a:srgbClr val="1B2A5E"/>
                </a:solidFill>
                <a:latin typeface="Helvetica Neue"/>
              </a:rPr>
              <a:t>regression
weights</a:t>
            </a:r>
          </a:p>
          <a:p>
            <a:pPr algn="ctr">
              <a:lnSpc>
                <a:spcPct val="11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sz="1700" b="0" i="0">
                <a:solidFill>
                  <a:srgbClr val="51607A"/>
                </a:solidFill>
                <a:latin typeface="Helvetica Neue"/>
              </a:rPr>
              <a:t>formative assessment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63040" y="5623560"/>
            <a:ext cx="926287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0" i="0">
                <a:solidFill>
                  <a:srgbClr val="51607A"/>
                </a:solidFill>
                <a:latin typeface="Helvetica Neue"/>
              </a:rPr>
              <a:t>Only the four drivers change — COMP, LIKE, CUSA, CUSL stay exactly as in video 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6 / 16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B45309"/>
                </a:solidFill>
                <a:latin typeface="Helvetica Neue"/>
              </a:rPr>
              <a:t>R HABIT 5 OF 10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463040" y="1737360"/>
            <a:ext cx="9262872" cy="3977639"/>
          </a:xfrm>
          <a:prstGeom prst="roundRect">
            <a:avLst>
              <a:gd name="adj" fmla="val 5500"/>
            </a:avLst>
          </a:prstGeom>
          <a:solidFill>
            <a:srgbClr val="FDF4DF"/>
          </a:solidFill>
          <a:ln w="12700">
            <a:solidFill>
              <a:srgbClr val="ECDA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965960" y="2194560"/>
            <a:ext cx="777240" cy="777240"/>
          </a:xfrm>
          <a:prstGeom prst="ellipse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3000" b="1" i="0">
                <a:solidFill>
                  <a:srgbClr val="1B2A5E"/>
                </a:solidFill>
                <a:latin typeface="Helvetica Neue"/>
              </a:rPr>
              <a:t>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63240" y="2103120"/>
            <a:ext cx="722376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1B2A5E"/>
                </a:solidFill>
                <a:latin typeface="Helvetica Neue"/>
              </a:rPr>
              <a:t>Comment the </a:t>
            </a:r>
            <a:r>
              <a:rPr sz="3000" b="1" i="1">
                <a:solidFill>
                  <a:srgbClr val="1B2A5E"/>
                </a:solidFill>
                <a:latin typeface="Helvetica Neue"/>
              </a:rPr>
              <a:t>why</a:t>
            </a:r>
            <a:r>
              <a:rPr sz="3000" b="1" i="0">
                <a:solidFill>
                  <a:srgbClr val="1B2A5E"/>
                </a:solidFill>
                <a:latin typeface="Helvetica Neue"/>
              </a:rPr>
              <a:t>, never the </a:t>
            </a:r>
            <a:r>
              <a:rPr sz="3000" b="1" i="1">
                <a:solidFill>
                  <a:srgbClr val="1B2A5E"/>
                </a:solidFill>
                <a:latin typeface="Helvetica Neue"/>
              </a:rPr>
              <a:t>what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63240" y="3246120"/>
            <a:ext cx="7223760" cy="2240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700" b="0" i="0">
                <a:solidFill>
                  <a:srgbClr val="0F3D73"/>
                </a:solidFill>
                <a:latin typeface="Menlo"/>
              </a:rPr>
              <a:t># mean replacement because "-99" is a sentinel,</a:t>
            </a:r>
          </a:p>
          <a:p>
            <a:pPr algn="l">
              <a:lnSpc>
                <a:spcPct val="135000"/>
              </a:lnSpc>
            </a:pPr>
            <a:r>
              <a:rPr sz="1700" b="0" i="0">
                <a:solidFill>
                  <a:srgbClr val="0F3D73"/>
                </a:solidFill>
                <a:latin typeface="Menlo"/>
              </a:rPr>
              <a:t># not a true missing value</a:t>
            </a:r>
          </a:p>
          <a:p>
            <a:pPr algn="l">
              <a:lnSpc>
                <a:spcPct val="135000"/>
              </a:lnSpc>
            </a:pPr>
            <a:r>
              <a:rPr sz="2000" b="0" i="0">
                <a:solidFill>
                  <a:srgbClr val="1A2740"/>
                </a:solidFill>
                <a:latin typeface="Helvetica Neue"/>
              </a:rPr>
              <a:t>The code already says what it does. Comments are for decisions.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7 / 16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STEP 1 · CONVERGENT VALIDITY — REDUNDANCY ANALYSIS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463040" y="1783080"/>
            <a:ext cx="9262872" cy="2377440"/>
          </a:xfrm>
          <a:prstGeom prst="roundRect">
            <a:avLst>
              <a:gd name="adj" fmla="val 5500"/>
            </a:avLst>
          </a:prstGeom>
          <a:solidFill>
            <a:srgbClr val="EFF3FA"/>
          </a:solidFill>
          <a:ln w="12700">
            <a:solidFill>
              <a:srgbClr val="C5D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828800" y="2148840"/>
            <a:ext cx="8531352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sz="1500" b="1" i="0" spc="300">
                <a:solidFill>
                  <a:srgbClr val="51607A"/>
                </a:solidFill>
                <a:latin typeface="Helvetica Neue"/>
              </a:rPr>
              <a:t>FORMATIVE CONSTRUCT  →  GLOBAL SINGLE ITEM</a:t>
            </a:r>
          </a:p>
          <a:p>
            <a:pPr algn="ctr">
              <a:lnSpc>
                <a:spcPct val="11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sz="4400" b="1" i="0">
                <a:solidFill>
                  <a:srgbClr val="1B2A5E"/>
                </a:solidFill>
                <a:latin typeface="Helvetica Neue"/>
              </a:rPr>
              <a:t>path ≥ 0.708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63040" y="4526280"/>
            <a:ext cx="9262872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35000"/>
              </a:lnSpc>
            </a:pPr>
            <a:r>
              <a:rPr sz="2000" b="0" i="0">
                <a:solidFill>
                  <a:srgbClr val="1A2740"/>
                </a:solidFill>
                <a:latin typeface="Helvetica Neue"/>
              </a:rPr>
              <a:t>Can the formative indicators, together, reproduce a direct global measure of the same concept?</a:t>
            </a:r>
          </a:p>
          <a:p>
            <a:pPr algn="ctr">
              <a:lnSpc>
                <a:spcPct val="135000"/>
              </a:lnSpc>
            </a:pPr>
            <a:r>
              <a:rPr sz="1800" b="0" i="0">
                <a:solidFill>
                  <a:srgbClr val="51607A"/>
                </a:solidFill>
                <a:latin typeface="Helvetica Neue"/>
              </a:rPr>
              <a:t>corp_rep_data bundles qual_global, perf_global, csor_global, attr_global for exactly this.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8 / 16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RESULTS · REDUNDANCY ANALYSIS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163927" y="2011680"/>
          <a:ext cx="7863840" cy="2834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06240"/>
                <a:gridCol w="1828800"/>
                <a:gridCol w="1828800"/>
              </a:tblGrid>
              <a:tr h="566928">
                <a:tc>
                  <a:txBody>
                    <a:bodyPr wrap="none"/>
                    <a:lstStyle/>
                    <a:p>
                      <a:pPr algn="l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REDUNDANCY MODEL</a:t>
                      </a:r>
                    </a:p>
                  </a:txBody>
                  <a:tcPr anchor="ctr" marL="164592" marR="164592" marT="18288" marB="18288">
                    <a:solidFill>
                      <a:srgbClr val="1B2A5E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PATH</a:t>
                      </a:r>
                    </a:p>
                  </a:txBody>
                  <a:tcPr anchor="ctr" marL="164592" marR="164592" marT="18288" marB="18288">
                    <a:solidFill>
                      <a:srgbClr val="1B2A5E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R²</a:t>
                      </a:r>
                    </a:p>
                  </a:txBody>
                  <a:tcPr anchor="ctr" marL="164592" marR="164592" marT="18288" marB="18288">
                    <a:solidFill>
                      <a:srgbClr val="1B2A5E"/>
                    </a:solidFill>
                  </a:tcPr>
                </a:tc>
              </a:tr>
              <a:tr h="566928">
                <a:tc>
                  <a:txBody>
                    <a:bodyPr wrap="none"/>
                    <a:lstStyle/>
                    <a:p>
                      <a:pPr algn="l"/>
                      <a:r>
                        <a:rPr sz="1800" b="0" i="0">
                          <a:solidFill>
                            <a:srgbClr val="1A2740"/>
                          </a:solidFill>
                          <a:latin typeface="Helvetica Neue"/>
                        </a:rPr>
                        <a:t>QUAL → qual_global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800" b="1" i="0">
                          <a:solidFill>
                            <a:srgbClr val="1D4F91"/>
                          </a:solidFill>
                          <a:latin typeface="Helvetica Neue"/>
                        </a:rPr>
                        <a:t>0.805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800" b="0" i="0">
                          <a:solidFill>
                            <a:srgbClr val="1A2740"/>
                          </a:solidFill>
                          <a:latin typeface="Helvetica Neue"/>
                        </a:rPr>
                        <a:t>0.648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</a:tr>
              <a:tr h="566928">
                <a:tc>
                  <a:txBody>
                    <a:bodyPr wrap="none"/>
                    <a:lstStyle/>
                    <a:p>
                      <a:pPr algn="l"/>
                      <a:r>
                        <a:rPr sz="1800" b="0" i="0">
                          <a:solidFill>
                            <a:srgbClr val="1A2740"/>
                          </a:solidFill>
                          <a:latin typeface="Helvetica Neue"/>
                        </a:rPr>
                        <a:t>PERF → perf_global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800" b="1" i="0">
                          <a:solidFill>
                            <a:srgbClr val="1D4F91"/>
                          </a:solidFill>
                          <a:latin typeface="Helvetica Neue"/>
                        </a:rPr>
                        <a:t>0.811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800" b="0" i="0">
                          <a:solidFill>
                            <a:srgbClr val="1A2740"/>
                          </a:solidFill>
                          <a:latin typeface="Helvetica Neue"/>
                        </a:rPr>
                        <a:t>0.657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</a:tr>
              <a:tr h="566928">
                <a:tc>
                  <a:txBody>
                    <a:bodyPr wrap="none"/>
                    <a:lstStyle/>
                    <a:p>
                      <a:pPr algn="l"/>
                      <a:r>
                        <a:rPr sz="1800" b="0" i="0">
                          <a:solidFill>
                            <a:srgbClr val="1A2740"/>
                          </a:solidFill>
                          <a:latin typeface="Helvetica Neue"/>
                        </a:rPr>
                        <a:t>CSOR → csor_global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800" b="1" i="0">
                          <a:solidFill>
                            <a:srgbClr val="1D4F91"/>
                          </a:solidFill>
                          <a:latin typeface="Helvetica Neue"/>
                        </a:rPr>
                        <a:t>0.857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800" b="0" i="0">
                          <a:solidFill>
                            <a:srgbClr val="1A2740"/>
                          </a:solidFill>
                          <a:latin typeface="Helvetica Neue"/>
                        </a:rPr>
                        <a:t>0.735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</a:tr>
              <a:tr h="566928">
                <a:tc>
                  <a:txBody>
                    <a:bodyPr wrap="none"/>
                    <a:lstStyle/>
                    <a:p>
                      <a:pPr algn="l"/>
                      <a:r>
                        <a:rPr sz="1800" b="0" i="0">
                          <a:solidFill>
                            <a:srgbClr val="1A2740"/>
                          </a:solidFill>
                          <a:latin typeface="Helvetica Neue"/>
                        </a:rPr>
                        <a:t>ATTR → attr_global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800" b="1" i="0">
                          <a:solidFill>
                            <a:srgbClr val="1D4F91"/>
                          </a:solidFill>
                          <a:latin typeface="Helvetica Neue"/>
                        </a:rPr>
                        <a:t>0.874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800" b="0" i="0">
                          <a:solidFill>
                            <a:srgbClr val="1A2740"/>
                          </a:solidFill>
                          <a:latin typeface="Helvetica Neue"/>
                        </a:rPr>
                        <a:t>0.764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371600" y="5257800"/>
            <a:ext cx="944575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0" i="0">
                <a:solidFill>
                  <a:srgbClr val="51607A"/>
                </a:solidFill>
                <a:latin typeface="Helvetica Neue"/>
              </a:rPr>
              <a:t>All four paths clear 0.708 — the formative indicator sets capture their constructs' meaning.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9 / 16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